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7" r:id="rId2"/>
    <p:sldId id="268" r:id="rId3"/>
  </p:sldIdLst>
  <p:sldSz cx="15084425" cy="10360025"/>
  <p:notesSz cx="6807200" cy="9939338"/>
  <p:defaultTextStyle>
    <a:defPPr>
      <a:defRPr lang="ja-JP"/>
    </a:defPPr>
    <a:lvl1pPr marL="0" algn="l" defTabSz="1581231" rtl="0" eaLnBrk="1" latinLnBrk="0" hangingPunct="1">
      <a:defRPr kumimoji="1" sz="3065" kern="1200">
        <a:solidFill>
          <a:schemeClr val="tx1"/>
        </a:solidFill>
        <a:latin typeface="+mn-lt"/>
        <a:ea typeface="+mn-ea"/>
        <a:cs typeface="+mn-cs"/>
      </a:defRPr>
    </a:lvl1pPr>
    <a:lvl2pPr marL="790615" algn="l" defTabSz="1581231" rtl="0" eaLnBrk="1" latinLnBrk="0" hangingPunct="1">
      <a:defRPr kumimoji="1" sz="3065" kern="1200">
        <a:solidFill>
          <a:schemeClr val="tx1"/>
        </a:solidFill>
        <a:latin typeface="+mn-lt"/>
        <a:ea typeface="+mn-ea"/>
        <a:cs typeface="+mn-cs"/>
      </a:defRPr>
    </a:lvl2pPr>
    <a:lvl3pPr marL="1581231" algn="l" defTabSz="1581231" rtl="0" eaLnBrk="1" latinLnBrk="0" hangingPunct="1">
      <a:defRPr kumimoji="1" sz="3065" kern="1200">
        <a:solidFill>
          <a:schemeClr val="tx1"/>
        </a:solidFill>
        <a:latin typeface="+mn-lt"/>
        <a:ea typeface="+mn-ea"/>
        <a:cs typeface="+mn-cs"/>
      </a:defRPr>
    </a:lvl3pPr>
    <a:lvl4pPr marL="2371846" algn="l" defTabSz="1581231" rtl="0" eaLnBrk="1" latinLnBrk="0" hangingPunct="1">
      <a:defRPr kumimoji="1" sz="3065" kern="1200">
        <a:solidFill>
          <a:schemeClr val="tx1"/>
        </a:solidFill>
        <a:latin typeface="+mn-lt"/>
        <a:ea typeface="+mn-ea"/>
        <a:cs typeface="+mn-cs"/>
      </a:defRPr>
    </a:lvl4pPr>
    <a:lvl5pPr marL="3162460" algn="l" defTabSz="1581231" rtl="0" eaLnBrk="1" latinLnBrk="0" hangingPunct="1">
      <a:defRPr kumimoji="1" sz="3065" kern="1200">
        <a:solidFill>
          <a:schemeClr val="tx1"/>
        </a:solidFill>
        <a:latin typeface="+mn-lt"/>
        <a:ea typeface="+mn-ea"/>
        <a:cs typeface="+mn-cs"/>
      </a:defRPr>
    </a:lvl5pPr>
    <a:lvl6pPr marL="3953075" algn="l" defTabSz="1581231" rtl="0" eaLnBrk="1" latinLnBrk="0" hangingPunct="1">
      <a:defRPr kumimoji="1" sz="3065" kern="1200">
        <a:solidFill>
          <a:schemeClr val="tx1"/>
        </a:solidFill>
        <a:latin typeface="+mn-lt"/>
        <a:ea typeface="+mn-ea"/>
        <a:cs typeface="+mn-cs"/>
      </a:defRPr>
    </a:lvl6pPr>
    <a:lvl7pPr marL="4743693" algn="l" defTabSz="1581231" rtl="0" eaLnBrk="1" latinLnBrk="0" hangingPunct="1">
      <a:defRPr kumimoji="1" sz="3065" kern="1200">
        <a:solidFill>
          <a:schemeClr val="tx1"/>
        </a:solidFill>
        <a:latin typeface="+mn-lt"/>
        <a:ea typeface="+mn-ea"/>
        <a:cs typeface="+mn-cs"/>
      </a:defRPr>
    </a:lvl7pPr>
    <a:lvl8pPr marL="5534305" algn="l" defTabSz="1581231" rtl="0" eaLnBrk="1" latinLnBrk="0" hangingPunct="1">
      <a:defRPr kumimoji="1" sz="3065" kern="1200">
        <a:solidFill>
          <a:schemeClr val="tx1"/>
        </a:solidFill>
        <a:latin typeface="+mn-lt"/>
        <a:ea typeface="+mn-ea"/>
        <a:cs typeface="+mn-cs"/>
      </a:defRPr>
    </a:lvl8pPr>
    <a:lvl9pPr marL="6324921" algn="l" defTabSz="1581231" rtl="0" eaLnBrk="1" latinLnBrk="0" hangingPunct="1">
      <a:defRPr kumimoji="1" sz="30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 userDrawn="1">
          <p15:clr>
            <a:srgbClr val="A4A3A4"/>
          </p15:clr>
        </p15:guide>
        <p15:guide id="2" pos="4973" userDrawn="1">
          <p15:clr>
            <a:srgbClr val="A4A3A4"/>
          </p15:clr>
        </p15:guide>
        <p15:guide id="3" pos="74" userDrawn="1">
          <p15:clr>
            <a:srgbClr val="A4A3A4"/>
          </p15:clr>
        </p15:guide>
        <p15:guide id="4" pos="4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野寺　励" initials="小野寺　励" lastIdx="17" clrIdx="0">
    <p:extLst>
      <p:ext uri="{19B8F6BF-5375-455C-9EA6-DF929625EA0E}">
        <p15:presenceInfo xmlns:p15="http://schemas.microsoft.com/office/powerpoint/2012/main" userId="S::0001093703@city.chiyoda.lg.jp::2933c7d6-f21a-4abf-94dd-933efc04206c" providerId="AD"/>
      </p:ext>
    </p:extLst>
  </p:cmAuthor>
  <p:cmAuthor id="2" name="森竹 綾子" initials="森竹" lastIdx="1" clrIdx="1">
    <p:extLst>
      <p:ext uri="{19B8F6BF-5375-455C-9EA6-DF929625EA0E}">
        <p15:presenceInfo xmlns:p15="http://schemas.microsoft.com/office/powerpoint/2012/main" userId="S-1-5-21-1559696126-1199733030-3873299956-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CCCC"/>
    <a:srgbClr val="595959"/>
    <a:srgbClr val="413C80"/>
    <a:srgbClr val="FFFCD4"/>
    <a:srgbClr val="F2F2F2"/>
    <a:srgbClr val="BEB3FF"/>
    <a:srgbClr val="0F0064"/>
    <a:srgbClr val="FFDA6C"/>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6242" autoAdjust="0"/>
  </p:normalViewPr>
  <p:slideViewPr>
    <p:cSldViewPr>
      <p:cViewPr varScale="1">
        <p:scale>
          <a:sx n="74" d="100"/>
          <a:sy n="74" d="100"/>
        </p:scale>
        <p:origin x="1644" y="90"/>
      </p:cViewPr>
      <p:guideLst>
        <p:guide orient="horz" pos="135"/>
        <p:guide pos="4973"/>
        <p:guide pos="74"/>
        <p:guide pos="4752"/>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theme" Target="theme/theme1.xml" />
  <Relationship Id="rId3" Type="http://schemas.openxmlformats.org/officeDocument/2006/relationships/slide" Target="slides/slide2.xml" />
  <Relationship Id="rId7" Type="http://schemas.openxmlformats.org/officeDocument/2006/relationships/viewProps" Target="viewProps.xml" />
  <Relationship Id="rId2" Type="http://schemas.openxmlformats.org/officeDocument/2006/relationships/slide" Target="slides/slide1.xml" />
  <Relationship Id="rId1" Type="http://schemas.openxmlformats.org/officeDocument/2006/relationships/slideMaster" Target="slideMasters/slideMaster1.xml" />
  <Relationship Id="rId6" Type="http://schemas.openxmlformats.org/officeDocument/2006/relationships/presProps" Target="presProps.xml" />
  <Relationship Id="rId5" Type="http://schemas.openxmlformats.org/officeDocument/2006/relationships/commentAuthors" Target="commentAuthors.xml" />
  <Relationship Id="rId4" Type="http://schemas.openxmlformats.org/officeDocument/2006/relationships/notesMaster" Target="notesMasters/notesMaster1.xml" />
  <Relationship Id="rId9" Type="http://schemas.openxmlformats.org/officeDocument/2006/relationships/tableStyles" Target="tableStyles.xml" />
</Relationships>
</file>

<file path=ppt/charts/_rels/chart1.xml.rels>&#65279;<?xml version="1.0" encoding="utf-8" standalone="yes"?>
<Relationships xmlns="http://schemas.openxmlformats.org/package/2006/relationships">
  <Relationship Id="rId2" Type="http://schemas.openxmlformats.org/officeDocument/2006/relationships/package" Target="../embeddings/Microsoft_Excel_Worksheet.xlsx" />
  <Relationship Id="rId1" Type="http://schemas.openxmlformats.org/officeDocument/2006/relationships/themeOverride" Target="../theme/themeOverride1.xml" />
</Relationships>
</file>

<file path=ppt/charts/_rels/chart2.xml.rels>&#65279;<?xml version="1.0" encoding="utf-8" standalone="yes"?>
<Relationships xmlns="http://schemas.openxmlformats.org/package/2006/relationships">
  <Relationship Id="rId2" Type="http://schemas.openxmlformats.org/officeDocument/2006/relationships/package" Target="../embeddings/Microsoft_Excel_Worksheet1.xlsx" />
  <Relationship Id="rId1" Type="http://schemas.openxmlformats.org/officeDocument/2006/relationships/themeOverride" Target="../theme/themeOverride2.xml" />
</Relationships>
</file>

<file path=ppt/charts/_rels/chart3.xml.rels>&#65279;<?xml version="1.0" encoding="utf-8" standalone="yes"?>
<Relationships xmlns="http://schemas.openxmlformats.org/package/2006/relationships">
  <Relationship Id="rId2" Type="http://schemas.openxmlformats.org/officeDocument/2006/relationships/package" Target="../embeddings/Microsoft_Excel_Worksheet2.xlsx" />
  <Relationship Id="rId1" Type="http://schemas.openxmlformats.org/officeDocument/2006/relationships/themeOverride" Target="../theme/themeOverride3.xml" />
</Relationships>
</file>

<file path=ppt/charts/_rels/chart4.xml.rels>&#65279;<?xml version="1.0" encoding="utf-8" standalone="yes"?>
<Relationships xmlns="http://schemas.openxmlformats.org/package/2006/relationships">
  <Relationship Id="rId2" Type="http://schemas.openxmlformats.org/officeDocument/2006/relationships/package" Target="../embeddings/Microsoft_Excel_Worksheet3.xlsx" />
  <Relationship Id="rId1" Type="http://schemas.openxmlformats.org/officeDocument/2006/relationships/themeOverride" Target="../theme/themeOverride4.xml" />
</Relationships>
</file>

<file path=ppt/charts/_rels/chart5.xml.rels>&#65279;<?xml version="1.0" encoding="utf-8" standalone="yes"?>
<Relationships xmlns="http://schemas.openxmlformats.org/package/2006/relationships">
  <Relationship Id="rId2" Type="http://schemas.openxmlformats.org/officeDocument/2006/relationships/package" Target="../embeddings/Microsoft_Excel_Worksheet4.xlsx" />
  <Relationship Id="rId1" Type="http://schemas.openxmlformats.org/officeDocument/2006/relationships/themeOverride" Target="../theme/themeOverride5.xml" />
</Relationships>
</file>

<file path=ppt/charts/_rels/chart6.xml.rels>&#65279;<?xml version="1.0" encoding="utf-8" standalone="yes"?>
<Relationships xmlns="http://schemas.openxmlformats.org/package/2006/relationships">
  <Relationship Id="rId2" Type="http://schemas.openxmlformats.org/officeDocument/2006/relationships/package" Target="../embeddings/Microsoft_Excel_Worksheet5.xlsx" />
  <Relationship Id="rId1" Type="http://schemas.openxmlformats.org/officeDocument/2006/relationships/themeOverride" Target="../theme/themeOverride6.xml" />
</Relationships>
</file>

<file path=ppt/charts/_rels/chart7.xml.rels>&#65279;<?xml version="1.0" encoding="utf-8" standalone="yes"?>
<Relationships xmlns="http://schemas.openxmlformats.org/package/2006/relationships">
  <Relationship Id="rId2" Type="http://schemas.openxmlformats.org/officeDocument/2006/relationships/package" Target="../embeddings/Microsoft_Excel_Worksheet6.xlsx" />
  <Relationship Id="rId1" Type="http://schemas.openxmlformats.org/officeDocument/2006/relationships/themeOverride" Target="../theme/themeOverride7.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58472222222222"/>
          <c:y val="0.25665413279132793"/>
          <c:w val="0.77671705846579953"/>
          <c:h val="0.70225169376693763"/>
        </c:manualLayout>
      </c:layout>
      <c:barChart>
        <c:barDir val="bar"/>
        <c:grouping val="stacked"/>
        <c:varyColors val="0"/>
        <c:ser>
          <c:idx val="0"/>
          <c:order val="0"/>
          <c:tx>
            <c:v>平均自立期間</c:v>
          </c:tx>
          <c:spPr>
            <a:pattFill prst="pct90">
              <a:fgClr>
                <a:srgbClr val="AEE8D1"/>
              </a:fgClr>
              <a:bgClr>
                <a:schemeClr val="bg1"/>
              </a:bgClr>
            </a:pattFill>
            <a:ln w="9525">
              <a:solidFill>
                <a:srgbClr val="AEE8D1"/>
              </a:solidFill>
            </a:ln>
            <a:effectLst/>
          </c:spPr>
          <c:invertIfNegative val="0"/>
          <c:dLbls>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大和町</c:v>
                </c:pt>
                <c:pt idx="1">
                  <c:v>県</c:v>
                </c:pt>
                <c:pt idx="2">
                  <c:v>同規模</c:v>
                </c:pt>
                <c:pt idx="3">
                  <c:v>国</c:v>
                </c:pt>
              </c:strCache>
            </c:strRef>
          </c:cat>
          <c:val>
            <c:numRef>
              <c:f>平均余命と平均自立期間!$C$4:$C$7</c:f>
              <c:numCache>
                <c:formatCode>#,##0.0_ </c:formatCode>
                <c:ptCount val="4"/>
                <c:pt idx="0">
                  <c:v>79.599999999999994</c:v>
                </c:pt>
                <c:pt idx="1">
                  <c:v>80.3</c:v>
                </c:pt>
                <c:pt idx="2">
                  <c:v>80.400000000000006</c:v>
                </c:pt>
                <c:pt idx="3">
                  <c:v>80.099999999999994</c:v>
                </c:pt>
              </c:numCache>
            </c:numRef>
          </c:val>
          <c:extLst>
            <c:ext xmlns:c16="http://schemas.microsoft.com/office/drawing/2014/chart" uri="{C3380CC4-5D6E-409C-BE32-E72D297353CC}">
              <c16:uniqueId val="{00000000-E8A8-424B-A0CF-7E27C5CBD4DE}"/>
            </c:ext>
          </c:extLst>
        </c:ser>
        <c:ser>
          <c:idx val="1"/>
          <c:order val="1"/>
          <c:tx>
            <c:v>日常生活に制限がある期間の平均</c:v>
          </c:tx>
          <c:spPr>
            <a:solidFill>
              <a:schemeClr val="bg1"/>
            </a:solidFill>
            <a:ln>
              <a:solidFill>
                <a:srgbClr val="7F7F7F"/>
              </a:solidFill>
              <a:prstDash val="sysDash"/>
            </a:ln>
            <a:effectLst/>
          </c:spPr>
          <c:invertIfNegative val="0"/>
          <c:dLbls>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大和町</c:v>
                </c:pt>
                <c:pt idx="1">
                  <c:v>県</c:v>
                </c:pt>
                <c:pt idx="2">
                  <c:v>同規模</c:v>
                </c:pt>
                <c:pt idx="3">
                  <c:v>国</c:v>
                </c:pt>
              </c:strCache>
            </c:strRef>
          </c:cat>
          <c:val>
            <c:numRef>
              <c:f>平均余命と平均自立期間!$D$4:$D$7</c:f>
              <c:numCache>
                <c:formatCode>#,##0.0_ </c:formatCode>
                <c:ptCount val="4"/>
                <c:pt idx="0">
                  <c:v>1.8000000000000114</c:v>
                </c:pt>
                <c:pt idx="1">
                  <c:v>1.5</c:v>
                </c:pt>
                <c:pt idx="2">
                  <c:v>1.3999999999999915</c:v>
                </c:pt>
                <c:pt idx="3">
                  <c:v>1.6000000000000085</c:v>
                </c:pt>
              </c:numCache>
            </c:numRef>
          </c:val>
          <c:extLst>
            <c:ext xmlns:c16="http://schemas.microsoft.com/office/drawing/2014/chart" uri="{C3380CC4-5D6E-409C-BE32-E72D297353CC}">
              <c16:uniqueId val="{00000001-E8A8-424B-A0CF-7E27C5CBD4DE}"/>
            </c:ext>
          </c:extLst>
        </c:ser>
        <c:dLbls>
          <c:showLegendKey val="0"/>
          <c:showVal val="0"/>
          <c:showCatName val="0"/>
          <c:showSerName val="0"/>
          <c:showPercent val="0"/>
          <c:showBubbleSize val="0"/>
        </c:dLbls>
        <c:gapWidth val="250"/>
        <c:overlap val="100"/>
        <c:axId val="1798583040"/>
        <c:axId val="1798583872"/>
      </c:barChart>
      <c:barChart>
        <c:barDir val="bar"/>
        <c:grouping val="stacked"/>
        <c:varyColors val="0"/>
        <c:ser>
          <c:idx val="2"/>
          <c:order val="2"/>
          <c:tx>
            <c:v>平均余命</c:v>
          </c:tx>
          <c:spPr>
            <a:solidFill>
              <a:srgbClr val="73CBD7"/>
            </a:solidFill>
            <a:ln w="9525">
              <a:solidFill>
                <a:srgbClr val="73CBD7"/>
              </a:solidFill>
            </a:ln>
            <a:effectLst/>
          </c:spPr>
          <c:invertIfNegative val="0"/>
          <c:dLbls>
            <c:dLbl>
              <c:idx val="0"/>
              <c:tx>
                <c:rich>
                  <a:bodyPr/>
                  <a:lstStyle/>
                  <a:p>
                    <a:fld id="{7343B27F-978D-4088-B647-B2F010A1A13C}" type="VALUE">
                      <a:rPr lang="en-US" altLang="ja-JP" sz="90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A8-424B-A0CF-7E27C5CBD4DE}"/>
                </c:ext>
              </c:extLst>
            </c:dLbl>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大和町</c:v>
                </c:pt>
                <c:pt idx="1">
                  <c:v>県</c:v>
                </c:pt>
                <c:pt idx="2">
                  <c:v>同規模</c:v>
                </c:pt>
                <c:pt idx="3">
                  <c:v>国</c:v>
                </c:pt>
              </c:strCache>
            </c:strRef>
          </c:cat>
          <c:val>
            <c:numRef>
              <c:f>平均余命と平均自立期間!$B$4:$B$7</c:f>
              <c:numCache>
                <c:formatCode>#,##0.0_ </c:formatCode>
                <c:ptCount val="4"/>
                <c:pt idx="0">
                  <c:v>81.400000000000006</c:v>
                </c:pt>
                <c:pt idx="1">
                  <c:v>81.8</c:v>
                </c:pt>
                <c:pt idx="2">
                  <c:v>81.8</c:v>
                </c:pt>
                <c:pt idx="3">
                  <c:v>81.7</c:v>
                </c:pt>
              </c:numCache>
            </c:numRef>
          </c:val>
          <c:extLst>
            <c:ext xmlns:c16="http://schemas.microsoft.com/office/drawing/2014/chart" uri="{C3380CC4-5D6E-409C-BE32-E72D297353CC}">
              <c16:uniqueId val="{00000003-E8A8-424B-A0CF-7E27C5CBD4DE}"/>
            </c:ext>
          </c:extLst>
        </c:ser>
        <c:ser>
          <c:idx val="3"/>
          <c:order val="3"/>
          <c:spPr>
            <a:solidFill>
              <a:schemeClr val="accent4"/>
            </a:solidFill>
            <a:ln>
              <a:noFill/>
            </a:ln>
            <a:effectLst/>
          </c:spPr>
          <c:invertIfNegative val="0"/>
          <c:cat>
            <c:strRef>
              <c:f>平均余命と平均自立期間!$A$4:$A$7</c:f>
              <c:strCache>
                <c:ptCount val="4"/>
                <c:pt idx="0">
                  <c:v>大和町</c:v>
                </c:pt>
                <c:pt idx="1">
                  <c:v>県</c:v>
                </c:pt>
                <c:pt idx="2">
                  <c:v>同規模</c:v>
                </c:pt>
                <c:pt idx="3">
                  <c:v>国</c:v>
                </c:pt>
              </c:strCache>
            </c:strRef>
          </c:cat>
          <c:val>
            <c:numLit>
              <c:formatCode>General</c:formatCode>
              <c:ptCount val="1"/>
              <c:pt idx="0">
                <c:v>0</c:v>
              </c:pt>
            </c:numLit>
          </c:val>
          <c:extLst>
            <c:ext xmlns:c16="http://schemas.microsoft.com/office/drawing/2014/chart" uri="{C3380CC4-5D6E-409C-BE32-E72D297353CC}">
              <c16:uniqueId val="{00000004-E8A8-424B-A0CF-7E27C5CBD4DE}"/>
            </c:ext>
          </c:extLst>
        </c:ser>
        <c:dLbls>
          <c:showLegendKey val="0"/>
          <c:showVal val="0"/>
          <c:showCatName val="0"/>
          <c:showSerName val="0"/>
          <c:showPercent val="0"/>
          <c:showBubbleSize val="0"/>
        </c:dLbls>
        <c:gapWidth val="50"/>
        <c:overlap val="-100"/>
        <c:axId val="1798569312"/>
        <c:axId val="1798579712"/>
      </c:barChart>
      <c:catAx>
        <c:axId val="179858304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sz="800"/>
            </a:pPr>
            <a:endParaRPr lang="ja-JP"/>
          </a:p>
        </c:txPr>
        <c:crossAx val="1798583872"/>
        <c:crosses val="autoZero"/>
        <c:auto val="1"/>
        <c:lblAlgn val="ctr"/>
        <c:lblOffset val="100"/>
        <c:noMultiLvlLbl val="0"/>
      </c:catAx>
      <c:valAx>
        <c:axId val="1798583872"/>
        <c:scaling>
          <c:orientation val="minMax"/>
          <c:max val="90"/>
          <c:min val="70"/>
        </c:scaling>
        <c:delete val="0"/>
        <c:axPos val="t"/>
        <c:majorGridlines>
          <c:spPr>
            <a:ln w="9525" cap="flat" cmpd="sng" algn="ctr">
              <a:solidFill>
                <a:schemeClr val="tx1">
                  <a:lumMod val="15000"/>
                  <a:lumOff val="85000"/>
                </a:schemeClr>
              </a:solidFill>
              <a:round/>
            </a:ln>
            <a:effectLst/>
          </c:spPr>
        </c:majorGridlines>
        <c:title>
          <c:tx>
            <c:rich>
              <a:bodyPr/>
              <a:lstStyle/>
              <a:p>
                <a:pPr>
                  <a:defRPr/>
                </a:pPr>
                <a:r>
                  <a:rPr lang="en-US"/>
                  <a:t>(</a:t>
                </a:r>
                <a:r>
                  <a:rPr lang="ja-JP"/>
                  <a:t>年</a:t>
                </a:r>
                <a:r>
                  <a:rPr lang="en-US"/>
                  <a:t>)</a:t>
                </a:r>
                <a:endParaRPr lang="ja-JP"/>
              </a:p>
            </c:rich>
          </c:tx>
          <c:layout>
            <c:manualLayout>
              <c:xMode val="edge"/>
              <c:yMode val="edge"/>
              <c:x val="0.93481263872568221"/>
              <c:y val="0.11572857781180994"/>
            </c:manualLayout>
          </c:layout>
          <c:overlay val="0"/>
        </c:title>
        <c:numFmt formatCode="#,##0.0_ " sourceLinked="1"/>
        <c:majorTickMark val="out"/>
        <c:minorTickMark val="none"/>
        <c:tickLblPos val="nextTo"/>
        <c:txPr>
          <a:bodyPr/>
          <a:lstStyle/>
          <a:p>
            <a:pPr>
              <a:defRPr sz="800"/>
            </a:pPr>
            <a:endParaRPr lang="ja-JP"/>
          </a:p>
        </c:txPr>
        <c:crossAx val="1798583040"/>
        <c:crosses val="autoZero"/>
        <c:crossBetween val="between"/>
        <c:majorUnit val="2"/>
      </c:valAx>
      <c:valAx>
        <c:axId val="1798579712"/>
        <c:scaling>
          <c:orientation val="minMax"/>
          <c:max val="90"/>
          <c:min val="70"/>
        </c:scaling>
        <c:delete val="1"/>
        <c:axPos val="b"/>
        <c:majorGridlines>
          <c:spPr>
            <a:ln>
              <a:solidFill>
                <a:srgbClr val="D9D9D9"/>
              </a:solidFill>
            </a:ln>
          </c:spPr>
        </c:majorGridlines>
        <c:numFmt formatCode="#,##0.0_ " sourceLinked="1"/>
        <c:majorTickMark val="out"/>
        <c:minorTickMark val="none"/>
        <c:tickLblPos val="nextTo"/>
        <c:crossAx val="1798569312"/>
        <c:crosses val="max"/>
        <c:crossBetween val="between"/>
        <c:majorUnit val="2"/>
      </c:valAx>
      <c:catAx>
        <c:axId val="1798569312"/>
        <c:scaling>
          <c:orientation val="maxMin"/>
        </c:scaling>
        <c:delete val="1"/>
        <c:axPos val="l"/>
        <c:numFmt formatCode="General" sourceLinked="1"/>
        <c:majorTickMark val="out"/>
        <c:minorTickMark val="none"/>
        <c:tickLblPos val="nextTo"/>
        <c:crossAx val="1798579712"/>
        <c:crosses val="autoZero"/>
        <c:auto val="1"/>
        <c:lblAlgn val="ctr"/>
        <c:lblOffset val="100"/>
        <c:noMultiLvlLbl val="0"/>
      </c:catAx>
    </c:plotArea>
    <c:legend>
      <c:legendPos val="t"/>
      <c:legendEntry>
        <c:idx val="3"/>
        <c:delete val="1"/>
      </c:legendEntry>
      <c:layout>
        <c:manualLayout>
          <c:xMode val="edge"/>
          <c:yMode val="edge"/>
          <c:x val="3.1547525786656219E-2"/>
          <c:y val="3.5319703574057351E-2"/>
          <c:w val="0.94934097140618878"/>
          <c:h val="7.028621011237414E-2"/>
        </c:manualLayout>
      </c:layout>
      <c:overlay val="0"/>
      <c:spPr>
        <a:noFill/>
        <a:ln>
          <a:solidFill>
            <a:srgbClr val="7F7F7F"/>
          </a:solidFill>
        </a:ln>
        <a:effectLst/>
      </c:spPr>
      <c:txPr>
        <a:bodyPr rot="0" vert="horz"/>
        <a:lstStyle/>
        <a:p>
          <a:pPr>
            <a:defRPr sz="800"/>
          </a:pPr>
          <a:endParaRPr lang="ja-JP"/>
        </a:p>
      </c:txPr>
    </c:legend>
    <c:plotVisOnly val="1"/>
    <c:dispBlanksAs val="gap"/>
    <c:showDLblsOverMax val="0"/>
    <c:extLst/>
  </c:chart>
  <c:spPr>
    <a:solidFill>
      <a:schemeClr val="bg1"/>
    </a:solidFill>
    <a:ln w="9525" cap="flat" cmpd="sng" algn="ctr">
      <a:solidFill>
        <a:schemeClr val="bg1">
          <a:lumMod val="50000"/>
        </a:schemeClr>
      </a:solidFill>
      <a:round/>
    </a:ln>
    <a:effectLst/>
  </c:spPr>
  <c:txPr>
    <a:bodyPr/>
    <a:lstStyle/>
    <a:p>
      <a:pPr>
        <a:defRPr sz="600">
          <a:solidFill>
            <a:sysClr val="windowText" lastClr="000000"/>
          </a:solidFill>
          <a:latin typeface="ＭＳ Ｐ明朝" panose="02020600040205080304" pitchFamily="18" charset="-128"/>
          <a:ea typeface="ＭＳ Ｐ明朝" panose="02020600040205080304" pitchFamily="18"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58472222222222"/>
          <c:y val="0.25665413279132793"/>
          <c:w val="0.77671705846579953"/>
          <c:h val="0.69364735772357722"/>
        </c:manualLayout>
      </c:layout>
      <c:barChart>
        <c:barDir val="bar"/>
        <c:grouping val="stacked"/>
        <c:varyColors val="0"/>
        <c:ser>
          <c:idx val="0"/>
          <c:order val="0"/>
          <c:tx>
            <c:v>平均自立期間</c:v>
          </c:tx>
          <c:spPr>
            <a:pattFill prst="pct90">
              <a:fgClr>
                <a:srgbClr val="ECD4E6"/>
              </a:fgClr>
              <a:bgClr>
                <a:schemeClr val="bg1"/>
              </a:bgClr>
            </a:pattFill>
            <a:ln w="9525">
              <a:solidFill>
                <a:srgbClr val="ECD4E6"/>
              </a:solidFill>
            </a:ln>
            <a:effectLst/>
          </c:spPr>
          <c:invertIfNegative val="0"/>
          <c:dLbls>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大和町</c:v>
                </c:pt>
                <c:pt idx="1">
                  <c:v>県</c:v>
                </c:pt>
                <c:pt idx="2">
                  <c:v>同規模</c:v>
                </c:pt>
                <c:pt idx="3">
                  <c:v>国</c:v>
                </c:pt>
              </c:strCache>
            </c:strRef>
          </c:cat>
          <c:val>
            <c:numRef>
              <c:f>平均余命と平均自立期間!$F$4:$F$7</c:f>
              <c:numCache>
                <c:formatCode>#,##0.0_ </c:formatCode>
                <c:ptCount val="4"/>
                <c:pt idx="0">
                  <c:v>83.6</c:v>
                </c:pt>
                <c:pt idx="1">
                  <c:v>84.4</c:v>
                </c:pt>
                <c:pt idx="2">
                  <c:v>84.5</c:v>
                </c:pt>
                <c:pt idx="3">
                  <c:v>84.4</c:v>
                </c:pt>
              </c:numCache>
            </c:numRef>
          </c:val>
          <c:extLst>
            <c:ext xmlns:c16="http://schemas.microsoft.com/office/drawing/2014/chart" uri="{C3380CC4-5D6E-409C-BE32-E72D297353CC}">
              <c16:uniqueId val="{00000000-6122-4428-8453-D67D5B0E6EBC}"/>
            </c:ext>
          </c:extLst>
        </c:ser>
        <c:ser>
          <c:idx val="1"/>
          <c:order val="1"/>
          <c:tx>
            <c:v>日常生活に制限がある期間の平均</c:v>
          </c:tx>
          <c:spPr>
            <a:solidFill>
              <a:schemeClr val="bg1"/>
            </a:solidFill>
            <a:ln>
              <a:solidFill>
                <a:srgbClr val="7F7F7F"/>
              </a:solidFill>
              <a:prstDash val="sysDash"/>
            </a:ln>
            <a:effectLst/>
          </c:spPr>
          <c:invertIfNegative val="0"/>
          <c:dLbls>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平均余命と平均自立期間!$A$4:$A$7</c:f>
              <c:strCache>
                <c:ptCount val="4"/>
                <c:pt idx="0">
                  <c:v>大和町</c:v>
                </c:pt>
                <c:pt idx="1">
                  <c:v>県</c:v>
                </c:pt>
                <c:pt idx="2">
                  <c:v>同規模</c:v>
                </c:pt>
                <c:pt idx="3">
                  <c:v>国</c:v>
                </c:pt>
              </c:strCache>
            </c:strRef>
          </c:cat>
          <c:val>
            <c:numRef>
              <c:f>平均余命と平均自立期間!$G$4:$G$7</c:f>
              <c:numCache>
                <c:formatCode>#,##0.0_ </c:formatCode>
                <c:ptCount val="4"/>
                <c:pt idx="0">
                  <c:v>3.4000000000000057</c:v>
                </c:pt>
                <c:pt idx="1">
                  <c:v>3.2999999999999972</c:v>
                </c:pt>
                <c:pt idx="2">
                  <c:v>3.2000000000000028</c:v>
                </c:pt>
                <c:pt idx="3">
                  <c:v>3.3999999999999915</c:v>
                </c:pt>
              </c:numCache>
            </c:numRef>
          </c:val>
          <c:extLst>
            <c:ext xmlns:c16="http://schemas.microsoft.com/office/drawing/2014/chart" uri="{C3380CC4-5D6E-409C-BE32-E72D297353CC}">
              <c16:uniqueId val="{00000001-6122-4428-8453-D67D5B0E6EBC}"/>
            </c:ext>
          </c:extLst>
        </c:ser>
        <c:dLbls>
          <c:showLegendKey val="0"/>
          <c:showVal val="0"/>
          <c:showCatName val="0"/>
          <c:showSerName val="0"/>
          <c:showPercent val="0"/>
          <c:showBubbleSize val="0"/>
        </c:dLbls>
        <c:gapWidth val="250"/>
        <c:overlap val="100"/>
        <c:axId val="1798583040"/>
        <c:axId val="1798583872"/>
      </c:barChart>
      <c:barChart>
        <c:barDir val="bar"/>
        <c:grouping val="stacked"/>
        <c:varyColors val="0"/>
        <c:ser>
          <c:idx val="2"/>
          <c:order val="2"/>
          <c:tx>
            <c:v>平均余命</c:v>
          </c:tx>
          <c:spPr>
            <a:solidFill>
              <a:srgbClr val="CF9DC4"/>
            </a:solidFill>
            <a:ln w="9525">
              <a:solidFill>
                <a:srgbClr val="CF9DC4"/>
              </a:solidFill>
            </a:ln>
            <a:effectLst/>
          </c:spPr>
          <c:invertIfNegative val="0"/>
          <c:dLbls>
            <c:spPr>
              <a:noFill/>
              <a:ln>
                <a:noFill/>
              </a:ln>
              <a:effectLst/>
            </c:spPr>
            <c:txPr>
              <a:bodyPr rot="0" vert="horz"/>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平均余命と平均自立期間!$E$4:$E$7</c:f>
              <c:numCache>
                <c:formatCode>#,##0.0_ </c:formatCode>
                <c:ptCount val="4"/>
                <c:pt idx="0">
                  <c:v>87</c:v>
                </c:pt>
                <c:pt idx="1">
                  <c:v>87.7</c:v>
                </c:pt>
                <c:pt idx="2">
                  <c:v>87.7</c:v>
                </c:pt>
                <c:pt idx="3">
                  <c:v>87.8</c:v>
                </c:pt>
              </c:numCache>
            </c:numRef>
          </c:val>
          <c:extLst>
            <c:ext xmlns:c16="http://schemas.microsoft.com/office/drawing/2014/chart" uri="{C3380CC4-5D6E-409C-BE32-E72D297353CC}">
              <c16:uniqueId val="{00000002-6122-4428-8453-D67D5B0E6EBC}"/>
            </c:ext>
          </c:extLst>
        </c:ser>
        <c:ser>
          <c:idx val="3"/>
          <c:order val="3"/>
          <c:spPr>
            <a:solidFill>
              <a:schemeClr val="accent4"/>
            </a:solidFill>
            <a:ln>
              <a:noFill/>
            </a:ln>
            <a:effectLst/>
          </c:spPr>
          <c:invertIfNegative val="0"/>
          <c:val>
            <c:numLit>
              <c:formatCode>General</c:formatCode>
              <c:ptCount val="1"/>
              <c:pt idx="0">
                <c:v>0</c:v>
              </c:pt>
            </c:numLit>
          </c:val>
          <c:extLst>
            <c:ext xmlns:c16="http://schemas.microsoft.com/office/drawing/2014/chart" uri="{C3380CC4-5D6E-409C-BE32-E72D297353CC}">
              <c16:uniqueId val="{00000003-6122-4428-8453-D67D5B0E6EBC}"/>
            </c:ext>
          </c:extLst>
        </c:ser>
        <c:dLbls>
          <c:showLegendKey val="0"/>
          <c:showVal val="0"/>
          <c:showCatName val="0"/>
          <c:showSerName val="0"/>
          <c:showPercent val="0"/>
          <c:showBubbleSize val="0"/>
        </c:dLbls>
        <c:gapWidth val="50"/>
        <c:overlap val="-100"/>
        <c:axId val="1798569312"/>
        <c:axId val="1798579712"/>
      </c:barChart>
      <c:catAx>
        <c:axId val="1798583040"/>
        <c:scaling>
          <c:orientation val="maxMin"/>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sz="800"/>
            </a:pPr>
            <a:endParaRPr lang="ja-JP"/>
          </a:p>
        </c:txPr>
        <c:crossAx val="1798583872"/>
        <c:crosses val="autoZero"/>
        <c:auto val="1"/>
        <c:lblAlgn val="ctr"/>
        <c:lblOffset val="100"/>
        <c:noMultiLvlLbl val="0"/>
      </c:catAx>
      <c:valAx>
        <c:axId val="1798583872"/>
        <c:scaling>
          <c:orientation val="minMax"/>
          <c:min val="70"/>
        </c:scaling>
        <c:delete val="0"/>
        <c:axPos val="t"/>
        <c:majorGridlines>
          <c:spPr>
            <a:ln w="9525" cap="flat" cmpd="sng" algn="ctr">
              <a:solidFill>
                <a:schemeClr val="tx1">
                  <a:lumMod val="15000"/>
                  <a:lumOff val="85000"/>
                </a:schemeClr>
              </a:solidFill>
              <a:round/>
            </a:ln>
            <a:effectLst/>
          </c:spPr>
        </c:majorGridlines>
        <c:title>
          <c:tx>
            <c:rich>
              <a:bodyPr/>
              <a:lstStyle/>
              <a:p>
                <a:pPr>
                  <a:defRPr/>
                </a:pPr>
                <a:r>
                  <a:rPr lang="en-US"/>
                  <a:t>(</a:t>
                </a:r>
                <a:r>
                  <a:rPr lang="ja-JP"/>
                  <a:t>年</a:t>
                </a:r>
                <a:r>
                  <a:rPr lang="en-US"/>
                  <a:t>)</a:t>
                </a:r>
                <a:endParaRPr lang="ja-JP"/>
              </a:p>
            </c:rich>
          </c:tx>
          <c:layout>
            <c:manualLayout>
              <c:xMode val="edge"/>
              <c:yMode val="edge"/>
              <c:x val="0.91956183215954135"/>
              <c:y val="0.11658826573262962"/>
            </c:manualLayout>
          </c:layout>
          <c:overlay val="0"/>
        </c:title>
        <c:numFmt formatCode="#,##0.0_ " sourceLinked="1"/>
        <c:majorTickMark val="out"/>
        <c:minorTickMark val="none"/>
        <c:tickLblPos val="nextTo"/>
        <c:txPr>
          <a:bodyPr/>
          <a:lstStyle/>
          <a:p>
            <a:pPr>
              <a:defRPr sz="800"/>
            </a:pPr>
            <a:endParaRPr lang="ja-JP"/>
          </a:p>
        </c:txPr>
        <c:crossAx val="1798583040"/>
        <c:crosses val="autoZero"/>
        <c:crossBetween val="between"/>
        <c:majorUnit val="2"/>
      </c:valAx>
      <c:valAx>
        <c:axId val="1798579712"/>
        <c:scaling>
          <c:orientation val="minMax"/>
          <c:max val="90"/>
          <c:min val="70"/>
        </c:scaling>
        <c:delete val="1"/>
        <c:axPos val="b"/>
        <c:majorGridlines>
          <c:spPr>
            <a:ln>
              <a:solidFill>
                <a:srgbClr val="D9D9D9"/>
              </a:solidFill>
            </a:ln>
          </c:spPr>
        </c:majorGridlines>
        <c:numFmt formatCode="#,##0.0_ " sourceLinked="1"/>
        <c:majorTickMark val="out"/>
        <c:minorTickMark val="none"/>
        <c:tickLblPos val="nextTo"/>
        <c:crossAx val="1798569312"/>
        <c:crosses val="max"/>
        <c:crossBetween val="between"/>
        <c:majorUnit val="2"/>
      </c:valAx>
      <c:catAx>
        <c:axId val="1798569312"/>
        <c:scaling>
          <c:orientation val="maxMin"/>
        </c:scaling>
        <c:delete val="1"/>
        <c:axPos val="l"/>
        <c:numFmt formatCode="General" sourceLinked="1"/>
        <c:majorTickMark val="out"/>
        <c:minorTickMark val="none"/>
        <c:tickLblPos val="nextTo"/>
        <c:crossAx val="1798579712"/>
        <c:crosses val="autoZero"/>
        <c:auto val="1"/>
        <c:lblAlgn val="ctr"/>
        <c:lblOffset val="100"/>
        <c:noMultiLvlLbl val="0"/>
      </c:catAx>
    </c:plotArea>
    <c:legend>
      <c:legendPos val="t"/>
      <c:legendEntry>
        <c:idx val="3"/>
        <c:delete val="1"/>
      </c:legendEntry>
      <c:layout>
        <c:manualLayout>
          <c:xMode val="edge"/>
          <c:yMode val="edge"/>
          <c:x val="2.3247821649339744E-2"/>
          <c:y val="3.5195898430734056E-2"/>
          <c:w val="0.93295508161007989"/>
          <c:h val="7.0039837877160768E-2"/>
        </c:manualLayout>
      </c:layout>
      <c:overlay val="0"/>
      <c:spPr>
        <a:noFill/>
        <a:ln>
          <a:solidFill>
            <a:srgbClr val="7F7F7F"/>
          </a:solidFill>
        </a:ln>
        <a:effectLst/>
      </c:spPr>
      <c:txPr>
        <a:bodyPr rot="0" vert="horz"/>
        <a:lstStyle/>
        <a:p>
          <a:pPr>
            <a:defRPr sz="800"/>
          </a:pPr>
          <a:endParaRPr lang="ja-JP"/>
        </a:p>
      </c:txPr>
    </c:legend>
    <c:plotVisOnly val="1"/>
    <c:dispBlanksAs val="gap"/>
    <c:showDLblsOverMax val="0"/>
    <c:extLst/>
  </c:chart>
  <c:spPr>
    <a:solidFill>
      <a:schemeClr val="bg1"/>
    </a:solidFill>
    <a:ln w="9525" cap="flat" cmpd="sng" algn="ctr">
      <a:solidFill>
        <a:schemeClr val="bg1">
          <a:lumMod val="50000"/>
        </a:schemeClr>
      </a:solidFill>
      <a:round/>
    </a:ln>
    <a:effectLst/>
  </c:spPr>
  <c:txPr>
    <a:bodyPr/>
    <a:lstStyle/>
    <a:p>
      <a:pPr>
        <a:defRPr sz="600">
          <a:solidFill>
            <a:sysClr val="windowText" lastClr="000000"/>
          </a:solidFill>
          <a:latin typeface="ＭＳ Ｐ明朝" panose="02020600040205080304" pitchFamily="18" charset="-128"/>
          <a:ea typeface="ＭＳ Ｐ明朝" panose="02020600040205080304" pitchFamily="18"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44191919191909E-2"/>
          <c:y val="0.13983167989417988"/>
          <c:w val="0.90528497474747482"/>
          <c:h val="0.75623478835978841"/>
        </c:manualLayout>
      </c:layout>
      <c:barChart>
        <c:barDir val="col"/>
        <c:grouping val="clustered"/>
        <c:varyColors val="0"/>
        <c:ser>
          <c:idx val="0"/>
          <c:order val="0"/>
          <c:tx>
            <c:strRef>
              <c:f>'死因_疾病別死因割合(年度別)'!$E$4</c:f>
              <c:strCache>
                <c:ptCount val="1"/>
                <c:pt idx="0">
                  <c:v>令和2年度</c:v>
                </c:pt>
              </c:strCache>
            </c:strRef>
          </c:tx>
          <c:spPr>
            <a:solidFill>
              <a:srgbClr val="C8D7EE"/>
            </a:solidFill>
          </c:spPr>
          <c:invertIfNegative val="0"/>
          <c:cat>
            <c:strRef>
              <c:f>'死因_疾病別死因割合(年度別)'!$A$5:$A$10</c:f>
              <c:strCache>
                <c:ptCount val="6"/>
                <c:pt idx="0">
                  <c:v>悪性新生物</c:v>
                </c:pt>
                <c:pt idx="1">
                  <c:v>心臓病</c:v>
                </c:pt>
                <c:pt idx="2">
                  <c:v>脳疾患</c:v>
                </c:pt>
                <c:pt idx="3">
                  <c:v>自殺</c:v>
                </c:pt>
                <c:pt idx="4">
                  <c:v>腎不全</c:v>
                </c:pt>
                <c:pt idx="5">
                  <c:v>糖尿病</c:v>
                </c:pt>
              </c:strCache>
            </c:strRef>
          </c:cat>
          <c:val>
            <c:numRef>
              <c:f>'死因_疾病別死因割合(年度別)'!$E$5:$E$10</c:f>
              <c:numCache>
                <c:formatCode>0.0%</c:formatCode>
                <c:ptCount val="6"/>
                <c:pt idx="0">
                  <c:v>0.50600000000000001</c:v>
                </c:pt>
                <c:pt idx="1">
                  <c:v>0.19899999999999998</c:v>
                </c:pt>
                <c:pt idx="2">
                  <c:v>0.23100000000000001</c:v>
                </c:pt>
                <c:pt idx="3">
                  <c:v>2.6000000000000002E-2</c:v>
                </c:pt>
                <c:pt idx="4">
                  <c:v>1.9E-2</c:v>
                </c:pt>
                <c:pt idx="5">
                  <c:v>1.9E-2</c:v>
                </c:pt>
              </c:numCache>
            </c:numRef>
          </c:val>
          <c:extLst>
            <c:ext xmlns:c16="http://schemas.microsoft.com/office/drawing/2014/chart" uri="{C3380CC4-5D6E-409C-BE32-E72D297353CC}">
              <c16:uniqueId val="{00000000-EB8A-4C80-85D0-E9B5B698B246}"/>
            </c:ext>
          </c:extLst>
        </c:ser>
        <c:ser>
          <c:idx val="3"/>
          <c:order val="1"/>
          <c:tx>
            <c:strRef>
              <c:f>'死因_疾病別死因割合(年度別)'!$F$4</c:f>
              <c:strCache>
                <c:ptCount val="1"/>
                <c:pt idx="0">
                  <c:v>令和3年度</c:v>
                </c:pt>
              </c:strCache>
            </c:strRef>
          </c:tx>
          <c:spPr>
            <a:pattFill prst="narHorz">
              <a:fgClr>
                <a:srgbClr val="B6D2EC"/>
              </a:fgClr>
              <a:bgClr>
                <a:srgbClr val="FFFFFF"/>
              </a:bgClr>
            </a:pattFill>
          </c:spPr>
          <c:invertIfNegative val="0"/>
          <c:cat>
            <c:strRef>
              <c:f>'死因_疾病別死因割合(年度別)'!$A$5:$A$10</c:f>
              <c:strCache>
                <c:ptCount val="6"/>
                <c:pt idx="0">
                  <c:v>悪性新生物</c:v>
                </c:pt>
                <c:pt idx="1">
                  <c:v>心臓病</c:v>
                </c:pt>
                <c:pt idx="2">
                  <c:v>脳疾患</c:v>
                </c:pt>
                <c:pt idx="3">
                  <c:v>自殺</c:v>
                </c:pt>
                <c:pt idx="4">
                  <c:v>腎不全</c:v>
                </c:pt>
                <c:pt idx="5">
                  <c:v>糖尿病</c:v>
                </c:pt>
              </c:strCache>
            </c:strRef>
          </c:cat>
          <c:val>
            <c:numRef>
              <c:f>'死因_疾病別死因割合(年度別)'!$F$5:$F$10</c:f>
              <c:numCache>
                <c:formatCode>0.0%</c:formatCode>
                <c:ptCount val="6"/>
                <c:pt idx="0">
                  <c:v>0.43200000000000005</c:v>
                </c:pt>
                <c:pt idx="1">
                  <c:v>0.26500000000000001</c:v>
                </c:pt>
                <c:pt idx="2">
                  <c:v>0.22800000000000001</c:v>
                </c:pt>
                <c:pt idx="3">
                  <c:v>4.9000000000000002E-2</c:v>
                </c:pt>
                <c:pt idx="4">
                  <c:v>6.0000000000000001E-3</c:v>
                </c:pt>
                <c:pt idx="5">
                  <c:v>1.9E-2</c:v>
                </c:pt>
              </c:numCache>
            </c:numRef>
          </c:val>
          <c:extLst>
            <c:ext xmlns:c16="http://schemas.microsoft.com/office/drawing/2014/chart" uri="{C3380CC4-5D6E-409C-BE32-E72D297353CC}">
              <c16:uniqueId val="{00000001-EB8A-4C80-85D0-E9B5B698B246}"/>
            </c:ext>
          </c:extLst>
        </c:ser>
        <c:ser>
          <c:idx val="9"/>
          <c:order val="2"/>
          <c:tx>
            <c:strRef>
              <c:f>'死因_疾病別死因割合(年度別)'!$G$4</c:f>
              <c:strCache>
                <c:ptCount val="1"/>
                <c:pt idx="0">
                  <c:v>令和4年度</c:v>
                </c:pt>
              </c:strCache>
            </c:strRef>
          </c:tx>
          <c:spPr>
            <a:solidFill>
              <a:srgbClr val="ADB9D6"/>
            </a:solidFill>
          </c:spPr>
          <c:invertIfNegative val="0"/>
          <c:dLbls>
            <c:dLbl>
              <c:idx val="0"/>
              <c:layout>
                <c:manualLayout>
                  <c:x val="-4.7416367980884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8A-4C80-85D0-E9B5B698B246}"/>
                </c:ext>
              </c:extLst>
            </c:dLbl>
            <c:dLbl>
              <c:idx val="1"/>
              <c:layout>
                <c:manualLayout>
                  <c:x val="9.62121212121206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8A-4C80-85D0-E9B5B698B246}"/>
                </c:ext>
              </c:extLst>
            </c:dLbl>
            <c:dLbl>
              <c:idx val="2"/>
              <c:layout>
                <c:manualLayout>
                  <c:x val="1.12247474747474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8A-4C80-85D0-E9B5B698B246}"/>
                </c:ext>
              </c:extLst>
            </c:dLbl>
            <c:dLbl>
              <c:idx val="3"/>
              <c:layout>
                <c:manualLayout>
                  <c:x val="4.810606060605943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8A-4C80-85D0-E9B5B698B246}"/>
                </c:ext>
              </c:extLst>
            </c:dLbl>
            <c:spPr>
              <a:noFill/>
              <a:ln>
                <a:noFill/>
              </a:ln>
              <a:effectLst/>
            </c:spPr>
            <c:txPr>
              <a:bodyPr/>
              <a:lstStyle/>
              <a:p>
                <a:pPr>
                  <a:defRPr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'死因_疾病別死因割合(年度別)'!$A$5:$A$10</c:f>
              <c:strCache>
                <c:ptCount val="6"/>
                <c:pt idx="0">
                  <c:v>悪性新生物</c:v>
                </c:pt>
                <c:pt idx="1">
                  <c:v>心臓病</c:v>
                </c:pt>
                <c:pt idx="2">
                  <c:v>脳疾患</c:v>
                </c:pt>
                <c:pt idx="3">
                  <c:v>自殺</c:v>
                </c:pt>
                <c:pt idx="4">
                  <c:v>腎不全</c:v>
                </c:pt>
                <c:pt idx="5">
                  <c:v>糖尿病</c:v>
                </c:pt>
              </c:strCache>
            </c:strRef>
          </c:cat>
          <c:val>
            <c:numRef>
              <c:f>'死因_疾病別死因割合(年度別)'!$G$5:$G$10</c:f>
              <c:numCache>
                <c:formatCode>0.0%</c:formatCode>
                <c:ptCount val="6"/>
                <c:pt idx="0">
                  <c:v>0.55200000000000005</c:v>
                </c:pt>
                <c:pt idx="1">
                  <c:v>0.23899999999999999</c:v>
                </c:pt>
                <c:pt idx="2">
                  <c:v>0.13400000000000001</c:v>
                </c:pt>
                <c:pt idx="3">
                  <c:v>1.4999999999999999E-2</c:v>
                </c:pt>
                <c:pt idx="4">
                  <c:v>5.2000000000000005E-2</c:v>
                </c:pt>
                <c:pt idx="5">
                  <c:v>6.9999999999999993E-3</c:v>
                </c:pt>
              </c:numCache>
            </c:numRef>
          </c:val>
          <c:extLst>
            <c:ext xmlns:c16="http://schemas.microsoft.com/office/drawing/2014/chart" uri="{C3380CC4-5D6E-409C-BE32-E72D297353CC}">
              <c16:uniqueId val="{00000006-EB8A-4C80-85D0-E9B5B698B246}"/>
            </c:ext>
          </c:extLst>
        </c:ser>
        <c:dLbls>
          <c:showLegendKey val="0"/>
          <c:showVal val="0"/>
          <c:showCatName val="0"/>
          <c:showSerName val="0"/>
          <c:showPercent val="0"/>
          <c:showBubbleSize val="0"/>
        </c:dLbls>
        <c:gapWidth val="200"/>
        <c:overlap val="-5"/>
        <c:axId val="41932288"/>
        <c:axId val="41933824"/>
      </c:barChart>
      <c:catAx>
        <c:axId val="41932288"/>
        <c:scaling>
          <c:orientation val="minMax"/>
        </c:scaling>
        <c:delete val="0"/>
        <c:axPos val="b"/>
        <c:numFmt formatCode="General" sourceLinked="1"/>
        <c:majorTickMark val="out"/>
        <c:minorTickMark val="none"/>
        <c:tickLblPos val="nextTo"/>
        <c:txPr>
          <a:bodyPr rot="0"/>
          <a:lstStyle/>
          <a:p>
            <a:pPr>
              <a:defRPr sz="600"/>
            </a:pPr>
            <a:endParaRPr lang="ja-JP"/>
          </a:p>
        </c:txPr>
        <c:crossAx val="41933824"/>
        <c:crosses val="autoZero"/>
        <c:auto val="1"/>
        <c:lblAlgn val="ctr"/>
        <c:lblOffset val="100"/>
        <c:noMultiLvlLbl val="0"/>
      </c:catAx>
      <c:valAx>
        <c:axId val="41933824"/>
        <c:scaling>
          <c:orientation val="minMax"/>
          <c:min val="0"/>
        </c:scaling>
        <c:delete val="0"/>
        <c:axPos val="l"/>
        <c:majorGridlines>
          <c:spPr>
            <a:ln>
              <a:solidFill>
                <a:schemeClr val="bg1">
                  <a:lumMod val="85000"/>
                </a:schemeClr>
              </a:solidFill>
            </a:ln>
          </c:spPr>
        </c:majorGridlines>
        <c:title>
          <c:tx>
            <c:rich>
              <a:bodyPr rot="0"/>
              <a:lstStyle/>
              <a:p>
                <a:pPr>
                  <a:defRPr sz="500"/>
                </a:pPr>
                <a:r>
                  <a:rPr lang="ja-JP" sz="500"/>
                  <a:t>死因割合</a:t>
                </a:r>
                <a:r>
                  <a:rPr lang="en-US" sz="500"/>
                  <a:t>(%)</a:t>
                </a:r>
                <a:endParaRPr lang="ja-JP" sz="500"/>
              </a:p>
            </c:rich>
          </c:tx>
          <c:layout>
            <c:manualLayout>
              <c:xMode val="edge"/>
              <c:yMode val="edge"/>
              <c:x val="4.4659552845528463E-3"/>
              <c:y val="1.2689484126984127E-2"/>
            </c:manualLayout>
          </c:layout>
          <c:overlay val="0"/>
        </c:title>
        <c:numFmt formatCode="0.0%" sourceLinked="0"/>
        <c:majorTickMark val="out"/>
        <c:minorTickMark val="none"/>
        <c:tickLblPos val="nextTo"/>
        <c:txPr>
          <a:bodyPr rot="-60000000" vert="horz"/>
          <a:lstStyle/>
          <a:p>
            <a:pPr>
              <a:defRPr sz="500"/>
            </a:pPr>
            <a:endParaRPr lang="ja-JP"/>
          </a:p>
        </c:txPr>
        <c:crossAx val="41932288"/>
        <c:crosses val="autoZero"/>
        <c:crossBetween val="between"/>
      </c:valAx>
    </c:plotArea>
    <c:legend>
      <c:legendPos val="t"/>
      <c:layout>
        <c:manualLayout>
          <c:xMode val="edge"/>
          <c:yMode val="edge"/>
          <c:x val="0.28386488814017963"/>
          <c:y val="3.941651148355059E-2"/>
          <c:w val="0.70070079151732378"/>
          <c:h val="0.13761173184357542"/>
        </c:manualLayout>
      </c:layout>
      <c:overlay val="0"/>
      <c:spPr>
        <a:ln>
          <a:solidFill>
            <a:srgbClr val="7F7F7F"/>
          </a:solidFill>
        </a:ln>
      </c:spPr>
      <c:txPr>
        <a:bodyPr rot="0" vert="horz"/>
        <a:lstStyle/>
        <a:p>
          <a:pPr>
            <a:defRPr sz="800"/>
          </a:pPr>
          <a:endParaRPr lang="ja-JP"/>
        </a:p>
      </c:txPr>
    </c:legend>
    <c:plotVisOnly val="1"/>
    <c:dispBlanksAs val="gap"/>
    <c:showDLblsOverMax val="0"/>
  </c:chart>
  <c:spPr>
    <a:solidFill>
      <a:sysClr val="window" lastClr="FFFFFF"/>
    </a:solidFill>
    <a:ln>
      <a:solidFill>
        <a:srgbClr val="7F7F7F"/>
      </a:solidFill>
    </a:ln>
  </c:spPr>
  <c:txPr>
    <a:bodyPr/>
    <a:lstStyle/>
    <a:p>
      <a:pPr>
        <a:defRPr sz="600" i="0">
          <a:latin typeface="ＭＳ Ｐ明朝"/>
          <a:ea typeface="ＭＳ Ｐ明朝"/>
          <a:cs typeface="ＭＳ Ｐ明朝"/>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37111111111106E-2"/>
          <c:y val="0.11848842592592591"/>
          <c:w val="0.87965444444444452"/>
          <c:h val="0.7945712962962963"/>
        </c:manualLayout>
      </c:layout>
      <c:barChart>
        <c:barDir val="col"/>
        <c:grouping val="clustered"/>
        <c:varyColors val="0"/>
        <c:ser>
          <c:idx val="0"/>
          <c:order val="0"/>
          <c:tx>
            <c:strRef>
              <c:f>介護_疾病別有病状況!$C$2</c:f>
              <c:strCache>
                <c:ptCount val="1"/>
                <c:pt idx="0">
                  <c:v>大和町</c:v>
                </c:pt>
              </c:strCache>
            </c:strRef>
          </c:tx>
          <c:spPr>
            <a:solidFill>
              <a:srgbClr val="003192"/>
            </a:solidFill>
            <a:ln>
              <a:noFill/>
            </a:ln>
            <a:effectLst/>
          </c:spPr>
          <c:invertIfNegative val="0"/>
          <c:dLbls>
            <c:dLbl>
              <c:idx val="0"/>
              <c:layout>
                <c:manualLayout>
                  <c:x val="1.703960223973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BB-49BE-A945-3CB5032CDCE1}"/>
                </c:ext>
              </c:extLst>
            </c:dLbl>
            <c:dLbl>
              <c:idx val="1"/>
              <c:layout>
                <c:manualLayout>
                  <c:x val="-9.87777777777777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BB-49BE-A945-3CB5032CDCE1}"/>
                </c:ext>
              </c:extLst>
            </c:dLbl>
            <c:dLbl>
              <c:idx val="2"/>
              <c:layout>
                <c:manualLayout>
                  <c:x val="-1.1288888888888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BB-49BE-A945-3CB5032CDCE1}"/>
                </c:ext>
              </c:extLst>
            </c:dLbl>
            <c:dLbl>
              <c:idx val="3"/>
              <c:layout>
                <c:manualLayout>
                  <c:x val="-9.87777777777782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BB-49BE-A945-3CB5032CDCE1}"/>
                </c:ext>
              </c:extLst>
            </c:dLbl>
            <c:dLbl>
              <c:idx val="4"/>
              <c:layout>
                <c:manualLayout>
                  <c:x val="-3.5966666666666666E-4"/>
                  <c:y val="-9.682870370370370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BB-49BE-A945-3CB5032CDCE1}"/>
                </c:ext>
              </c:extLst>
            </c:dLbl>
            <c:dLbl>
              <c:idx val="5"/>
              <c:layout>
                <c:manualLayout>
                  <c:x val="-6.778888888888889E-4"/>
                  <c:y val="-9.682870370370370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BB-49BE-A945-3CB5032CDCE1}"/>
                </c:ext>
              </c:extLst>
            </c:dLbl>
            <c:dLbl>
              <c:idx val="6"/>
              <c:layout>
                <c:manualLayout>
                  <c:x val="-1.1330444444444445E-2"/>
                  <c:y val="1.64884259259253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BB-49BE-A945-3CB5032CDCE1}"/>
                </c:ext>
              </c:extLst>
            </c:dLbl>
            <c:dLbl>
              <c:idx val="7"/>
              <c:layout>
                <c:manualLayout>
                  <c:x val="9.1311111111111107E-4"/>
                  <c:y val="-6.456018518519057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BB-49BE-A945-3CB5032CDCE1}"/>
                </c:ext>
              </c:extLst>
            </c:dLbl>
            <c:spPr>
              <a:noFill/>
              <a:ln>
                <a:noFill/>
              </a:ln>
              <a:effectLst/>
            </c:spPr>
            <c:txPr>
              <a:bodyPr/>
              <a:lstStyle/>
              <a:p>
                <a:pPr>
                  <a:defRPr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(介護_疾病別有病状況!$C$5,介護_疾病別有病状況!$C$7,介護_疾病別有病状況!$C$9,介護_疾病別有病状況!$C$11,介護_疾病別有病状況!$C$13,介護_疾病別有病状況!$C$15,介護_疾病別有病状況!$C$17,介護_疾病別有病状況!$C$19)</c:f>
              <c:numCache>
                <c:formatCode>0.0%</c:formatCode>
                <c:ptCount val="8"/>
                <c:pt idx="0">
                  <c:v>0.245</c:v>
                </c:pt>
                <c:pt idx="1">
                  <c:v>0.49700000000000005</c:v>
                </c:pt>
                <c:pt idx="2">
                  <c:v>0.315</c:v>
                </c:pt>
                <c:pt idx="3">
                  <c:v>0.56200000000000006</c:v>
                </c:pt>
                <c:pt idx="4">
                  <c:v>0.217</c:v>
                </c:pt>
                <c:pt idx="5">
                  <c:v>0.113</c:v>
                </c:pt>
                <c:pt idx="6">
                  <c:v>0.45500000000000002</c:v>
                </c:pt>
                <c:pt idx="7">
                  <c:v>0.34100000000000003</c:v>
                </c:pt>
              </c:numCache>
            </c:numRef>
          </c:val>
          <c:extLst>
            <c:ext xmlns:c16="http://schemas.microsoft.com/office/drawing/2014/chart" uri="{C3380CC4-5D6E-409C-BE32-E72D297353CC}">
              <c16:uniqueId val="{00000008-31BB-49BE-A945-3CB5032CDCE1}"/>
            </c:ext>
          </c:extLst>
        </c:ser>
        <c:ser>
          <c:idx val="1"/>
          <c:order val="1"/>
          <c:tx>
            <c:strRef>
              <c:f>介護_疾病別有病状況!$E$2</c:f>
              <c:strCache>
                <c:ptCount val="1"/>
                <c:pt idx="0">
                  <c:v>県</c:v>
                </c:pt>
              </c:strCache>
            </c:strRef>
          </c:tx>
          <c:spPr>
            <a:solidFill>
              <a:srgbClr val="CEE1F2"/>
            </a:solidFill>
            <a:ln>
              <a:noFill/>
            </a:ln>
            <a:effectLst/>
          </c:spPr>
          <c:invertIfNegative val="0"/>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(介護_疾病別有病状況!$E$5,介護_疾病別有病状況!$E$7,介護_疾病別有病状況!$E$9,介護_疾病別有病状況!$E$11,介護_疾病別有病状況!$E$13,介護_疾病別有病状況!$E$15,介護_疾病別有病状況!$E$17,介護_疾病別有病状況!$E$19)</c:f>
              <c:numCache>
                <c:formatCode>0.0%</c:formatCode>
                <c:ptCount val="8"/>
                <c:pt idx="0">
                  <c:v>0.251</c:v>
                </c:pt>
                <c:pt idx="1">
                  <c:v>0.53</c:v>
                </c:pt>
                <c:pt idx="2">
                  <c:v>0.33799999999999997</c:v>
                </c:pt>
                <c:pt idx="3">
                  <c:v>0.59</c:v>
                </c:pt>
                <c:pt idx="4">
                  <c:v>0.20199999999999999</c:v>
                </c:pt>
                <c:pt idx="5">
                  <c:v>0.111</c:v>
                </c:pt>
                <c:pt idx="6">
                  <c:v>0.48299999999999998</c:v>
                </c:pt>
                <c:pt idx="7">
                  <c:v>0.34299999999999997</c:v>
                </c:pt>
              </c:numCache>
            </c:numRef>
          </c:val>
          <c:extLst>
            <c:ext xmlns:c16="http://schemas.microsoft.com/office/drawing/2014/chart" uri="{C3380CC4-5D6E-409C-BE32-E72D297353CC}">
              <c16:uniqueId val="{00000009-31BB-49BE-A945-3CB5032CDCE1}"/>
            </c:ext>
          </c:extLst>
        </c:ser>
        <c:ser>
          <c:idx val="2"/>
          <c:order val="2"/>
          <c:tx>
            <c:strRef>
              <c:f>介護_疾病別有病状況!$G$2</c:f>
              <c:strCache>
                <c:ptCount val="1"/>
                <c:pt idx="0">
                  <c:v>同規模</c:v>
                </c:pt>
              </c:strCache>
            </c:strRef>
          </c:tx>
          <c:spPr>
            <a:pattFill prst="pct75">
              <a:fgClr>
                <a:srgbClr val="A7BEE3"/>
              </a:fgClr>
              <a:bgClr>
                <a:sysClr val="window" lastClr="FFFFFF"/>
              </a:bgClr>
            </a:pattFill>
            <a:ln>
              <a:noFill/>
            </a:ln>
            <a:effectLst/>
          </c:spPr>
          <c:invertIfNegative val="0"/>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(介護_疾病別有病状況!$G$5,介護_疾病別有病状況!$G$7,介護_疾病別有病状況!$G$9,介護_疾病別有病状況!$G$11,介護_疾病別有病状況!$G$13,介護_疾病別有病状況!$G$15,介護_疾病別有病状況!$G$17,介護_疾病別有病状況!$G$19)</c:f>
              <c:numCache>
                <c:formatCode>0.0%</c:formatCode>
                <c:ptCount val="8"/>
                <c:pt idx="0">
                  <c:v>0.245</c:v>
                </c:pt>
                <c:pt idx="1">
                  <c:v>0.52900000000000003</c:v>
                </c:pt>
                <c:pt idx="2">
                  <c:v>0.315</c:v>
                </c:pt>
                <c:pt idx="3">
                  <c:v>0.59799999999999998</c:v>
                </c:pt>
                <c:pt idx="4">
                  <c:v>0.22899999999999998</c:v>
                </c:pt>
                <c:pt idx="5">
                  <c:v>0.111</c:v>
                </c:pt>
                <c:pt idx="6">
                  <c:v>0.52500000000000002</c:v>
                </c:pt>
                <c:pt idx="7">
                  <c:v>0.36399999999999999</c:v>
                </c:pt>
              </c:numCache>
            </c:numRef>
          </c:val>
          <c:extLst>
            <c:ext xmlns:c16="http://schemas.microsoft.com/office/drawing/2014/chart" uri="{C3380CC4-5D6E-409C-BE32-E72D297353CC}">
              <c16:uniqueId val="{0000000A-31BB-49BE-A945-3CB5032CDCE1}"/>
            </c:ext>
          </c:extLst>
        </c:ser>
        <c:ser>
          <c:idx val="3"/>
          <c:order val="3"/>
          <c:tx>
            <c:strRef>
              <c:f>介護_疾病別有病状況!$I$2</c:f>
              <c:strCache>
                <c:ptCount val="1"/>
                <c:pt idx="0">
                  <c:v>国</c:v>
                </c:pt>
              </c:strCache>
            </c:strRef>
          </c:tx>
          <c:spPr>
            <a:pattFill prst="dkUpDiag">
              <a:fgClr>
                <a:srgbClr val="C9D5FF"/>
              </a:fgClr>
              <a:bgClr>
                <a:sysClr val="window" lastClr="FFFFFF"/>
              </a:bgClr>
            </a:pattFill>
            <a:ln>
              <a:noFill/>
            </a:ln>
            <a:effectLst/>
          </c:spPr>
          <c:invertIfNegative val="0"/>
          <c:cat>
            <c:strRef>
              <c:f>(介護_疾病別有病状況!$A$4,介護_疾病別有病状況!$A$6,介護_疾病別有病状況!$A$8,介護_疾病別有病状況!$A$10,介護_疾病別有病状況!$A$12,介護_疾病別有病状況!$A$14,介護_疾病別有病状況!$A$16,介護_疾病別有病状況!$A$18)</c:f>
              <c:strCache>
                <c:ptCount val="8"/>
                <c:pt idx="0">
                  <c:v>糖尿病</c:v>
                </c:pt>
                <c:pt idx="1">
                  <c:v>高血圧症</c:v>
                </c:pt>
                <c:pt idx="2">
                  <c:v>脂質異常症</c:v>
                </c:pt>
                <c:pt idx="3">
                  <c:v>心臓病</c:v>
                </c:pt>
                <c:pt idx="4">
                  <c:v>脳疾患</c:v>
                </c:pt>
                <c:pt idx="5">
                  <c:v>悪性新生物</c:v>
                </c:pt>
                <c:pt idx="6">
                  <c:v>筋・骨格</c:v>
                </c:pt>
                <c:pt idx="7">
                  <c:v>精神</c:v>
                </c:pt>
              </c:strCache>
            </c:strRef>
          </c:cat>
          <c:val>
            <c:numRef>
              <c:f>(介護_疾病別有病状況!$I$5,介護_疾病別有病状況!$I$7,介護_疾病別有病状況!$I$9,介護_疾病別有病状況!$I$11,介護_疾病別有病状況!$I$13,介護_疾病別有病状況!$I$15,介護_疾病別有病状況!$I$17,介護_疾病別有病状況!$I$19)</c:f>
              <c:numCache>
                <c:formatCode>0.0%</c:formatCode>
                <c:ptCount val="8"/>
                <c:pt idx="0">
                  <c:v>0.24299999999999999</c:v>
                </c:pt>
                <c:pt idx="1">
                  <c:v>0.53299999999999992</c:v>
                </c:pt>
                <c:pt idx="2">
                  <c:v>0.32600000000000001</c:v>
                </c:pt>
                <c:pt idx="3">
                  <c:v>0.60299999999999998</c:v>
                </c:pt>
                <c:pt idx="4">
                  <c:v>0.22600000000000001</c:v>
                </c:pt>
                <c:pt idx="5">
                  <c:v>0.11800000000000001</c:v>
                </c:pt>
                <c:pt idx="6">
                  <c:v>0.53400000000000003</c:v>
                </c:pt>
                <c:pt idx="7">
                  <c:v>0.36799999999999999</c:v>
                </c:pt>
              </c:numCache>
            </c:numRef>
          </c:val>
          <c:extLst>
            <c:ext xmlns:c16="http://schemas.microsoft.com/office/drawing/2014/chart" uri="{C3380CC4-5D6E-409C-BE32-E72D297353CC}">
              <c16:uniqueId val="{0000000B-31BB-49BE-A945-3CB5032CDCE1}"/>
            </c:ext>
          </c:extLst>
        </c:ser>
        <c:dLbls>
          <c:showLegendKey val="0"/>
          <c:showVal val="0"/>
          <c:showCatName val="0"/>
          <c:showSerName val="0"/>
          <c:showPercent val="0"/>
          <c:showBubbleSize val="0"/>
        </c:dLbls>
        <c:gapWidth val="150"/>
        <c:overlap val="-5"/>
        <c:axId val="231332864"/>
        <c:axId val="296825344"/>
      </c:barChart>
      <c:catAx>
        <c:axId val="231332864"/>
        <c:scaling>
          <c:orientation val="minMax"/>
        </c:scaling>
        <c:delete val="0"/>
        <c:axPos val="b"/>
        <c:numFmt formatCode="General" sourceLinked="1"/>
        <c:majorTickMark val="out"/>
        <c:minorTickMark val="none"/>
        <c:tickLblPos val="nextTo"/>
        <c:spPr>
          <a:ln>
            <a:solidFill>
              <a:srgbClr val="7F7F7F"/>
            </a:solidFill>
          </a:ln>
        </c:spPr>
        <c:txPr>
          <a:bodyPr/>
          <a:lstStyle/>
          <a:p>
            <a:pPr>
              <a:defRPr sz="500" b="1"/>
            </a:pPr>
            <a:endParaRPr lang="ja-JP"/>
          </a:p>
        </c:txPr>
        <c:crossAx val="296825344"/>
        <c:crosses val="autoZero"/>
        <c:auto val="1"/>
        <c:lblAlgn val="ctr"/>
        <c:lblOffset val="100"/>
        <c:noMultiLvlLbl val="0"/>
      </c:catAx>
      <c:valAx>
        <c:axId val="296825344"/>
        <c:scaling>
          <c:orientation val="minMax"/>
          <c:min val="0"/>
        </c:scaling>
        <c:delete val="0"/>
        <c:axPos val="l"/>
        <c:majorGridlines>
          <c:spPr>
            <a:ln>
              <a:solidFill>
                <a:srgbClr val="D9D9D9"/>
              </a:solidFill>
            </a:ln>
          </c:spPr>
        </c:majorGridlines>
        <c:title>
          <c:tx>
            <c:rich>
              <a:bodyPr rot="0" vert="horz"/>
              <a:lstStyle/>
              <a:p>
                <a:pPr>
                  <a:defRPr sz="500"/>
                </a:pPr>
                <a:r>
                  <a:rPr lang="ja-JP" sz="500"/>
                  <a:t>有病率</a:t>
                </a:r>
                <a:r>
                  <a:rPr lang="en-US" sz="500"/>
                  <a:t>(%)</a:t>
                </a:r>
                <a:endParaRPr lang="ja-JP" sz="500"/>
              </a:p>
            </c:rich>
          </c:tx>
          <c:layout>
            <c:manualLayout>
              <c:xMode val="edge"/>
              <c:yMode val="edge"/>
              <c:x val="2.3994027567357003E-2"/>
              <c:y val="1.4546959408492901E-2"/>
            </c:manualLayout>
          </c:layout>
          <c:overlay val="0"/>
        </c:title>
        <c:numFmt formatCode="0.0%" sourceLinked="1"/>
        <c:majorTickMark val="out"/>
        <c:minorTickMark val="none"/>
        <c:tickLblPos val="nextTo"/>
        <c:spPr>
          <a:ln>
            <a:solidFill>
              <a:srgbClr val="7F7F7F"/>
            </a:solidFill>
          </a:ln>
        </c:spPr>
        <c:txPr>
          <a:bodyPr/>
          <a:lstStyle/>
          <a:p>
            <a:pPr>
              <a:defRPr sz="500"/>
            </a:pPr>
            <a:endParaRPr lang="ja-JP"/>
          </a:p>
        </c:txPr>
        <c:crossAx val="231332864"/>
        <c:crosses val="autoZero"/>
        <c:crossBetween val="between"/>
      </c:valAx>
    </c:plotArea>
    <c:legend>
      <c:legendPos val="t"/>
      <c:layout>
        <c:manualLayout>
          <c:xMode val="edge"/>
          <c:yMode val="edge"/>
          <c:x val="0.32955894234968125"/>
          <c:y val="2.6620469688348615E-2"/>
          <c:w val="0.58928537821687932"/>
          <c:h val="0.10790270018621974"/>
        </c:manualLayout>
      </c:layout>
      <c:overlay val="0"/>
      <c:spPr>
        <a:ln>
          <a:solidFill>
            <a:srgbClr val="7F7F7F"/>
          </a:solidFill>
        </a:ln>
      </c:spPr>
      <c:txPr>
        <a:bodyPr/>
        <a:lstStyle/>
        <a:p>
          <a:pPr>
            <a:defRPr sz="800"/>
          </a:pPr>
          <a:endParaRPr lang="ja-JP"/>
        </a:p>
      </c:txPr>
    </c:legend>
    <c:plotVisOnly val="1"/>
    <c:dispBlanksAs val="gap"/>
    <c:showDLblsOverMax val="0"/>
  </c:chart>
  <c:spPr>
    <a:solidFill>
      <a:sysClr val="window" lastClr="FFFFFF"/>
    </a:solidFill>
    <a:ln>
      <a:solidFill>
        <a:srgbClr val="7F7F7F"/>
      </a:solidFill>
    </a:ln>
  </c:spPr>
  <c:txPr>
    <a:bodyPr/>
    <a:lstStyle/>
    <a:p>
      <a:pPr>
        <a:defRPr sz="600">
          <a:latin typeface="ＭＳ Ｐ明朝" pitchFamily="18" charset="-128"/>
          <a:ea typeface="ＭＳ Ｐ明朝" pitchFamily="18" charset="-128"/>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10077519379845"/>
          <c:y val="1.5081191037183715E-2"/>
          <c:w val="0.70493992248062021"/>
          <c:h val="0.39302433462102804"/>
        </c:manualLayout>
      </c:layout>
      <c:pieChart>
        <c:varyColors val="1"/>
        <c:ser>
          <c:idx val="0"/>
          <c:order val="0"/>
          <c:spPr>
            <a:ln w="19050">
              <a:solidFill>
                <a:schemeClr val="bg1"/>
              </a:solidFill>
            </a:ln>
          </c:spPr>
          <c:dPt>
            <c:idx val="0"/>
            <c:bubble3D val="0"/>
            <c:spPr>
              <a:solidFill>
                <a:srgbClr val="E6B9B8"/>
              </a:solidFill>
              <a:ln w="19050">
                <a:solidFill>
                  <a:schemeClr val="bg1"/>
                </a:solidFill>
              </a:ln>
              <a:effectLst/>
            </c:spPr>
            <c:extLst>
              <c:ext xmlns:c16="http://schemas.microsoft.com/office/drawing/2014/chart" uri="{C3380CC4-5D6E-409C-BE32-E72D297353CC}">
                <c16:uniqueId val="{00000001-43C7-4900-A35E-3CAB039E30EC}"/>
              </c:ext>
            </c:extLst>
          </c:dPt>
          <c:dPt>
            <c:idx val="1"/>
            <c:bubble3D val="0"/>
            <c:spPr>
              <a:pattFill prst="pct90">
                <a:fgClr>
                  <a:srgbClr val="A0BDD8"/>
                </a:fgClr>
                <a:bgClr>
                  <a:srgbClr val="4F81BD"/>
                </a:bgClr>
              </a:pattFill>
              <a:ln w="19050">
                <a:solidFill>
                  <a:schemeClr val="bg1"/>
                </a:solidFill>
              </a:ln>
              <a:effectLst/>
            </c:spPr>
            <c:extLst>
              <c:ext xmlns:c16="http://schemas.microsoft.com/office/drawing/2014/chart" uri="{C3380CC4-5D6E-409C-BE32-E72D297353CC}">
                <c16:uniqueId val="{00000003-43C7-4900-A35E-3CAB039E30EC}"/>
              </c:ext>
            </c:extLst>
          </c:dPt>
          <c:dPt>
            <c:idx val="2"/>
            <c:bubble3D val="0"/>
            <c:spPr>
              <a:solidFill>
                <a:srgbClr val="DBDBD3"/>
              </a:solidFill>
              <a:ln w="19050">
                <a:solidFill>
                  <a:schemeClr val="bg1"/>
                </a:solidFill>
              </a:ln>
              <a:effectLst/>
            </c:spPr>
            <c:extLst>
              <c:ext xmlns:c16="http://schemas.microsoft.com/office/drawing/2014/chart" uri="{C3380CC4-5D6E-409C-BE32-E72D297353CC}">
                <c16:uniqueId val="{00000005-43C7-4900-A35E-3CAB039E30EC}"/>
              </c:ext>
            </c:extLst>
          </c:dPt>
          <c:dPt>
            <c:idx val="3"/>
            <c:bubble3D val="0"/>
            <c:spPr>
              <a:pattFill prst="pct90">
                <a:fgClr>
                  <a:srgbClr val="C6B9D5"/>
                </a:fgClr>
                <a:bgClr>
                  <a:srgbClr val="4F81BD"/>
                </a:bgClr>
              </a:pattFill>
              <a:ln w="19050">
                <a:solidFill>
                  <a:schemeClr val="bg1"/>
                </a:solidFill>
              </a:ln>
              <a:effectLst/>
            </c:spPr>
            <c:extLst>
              <c:ext xmlns:c16="http://schemas.microsoft.com/office/drawing/2014/chart" uri="{C3380CC4-5D6E-409C-BE32-E72D297353CC}">
                <c16:uniqueId val="{00000007-43C7-4900-A35E-3CAB039E30EC}"/>
              </c:ext>
            </c:extLst>
          </c:dPt>
          <c:dPt>
            <c:idx val="4"/>
            <c:bubble3D val="0"/>
            <c:spPr>
              <a:solidFill>
                <a:srgbClr val="A5BDA3"/>
              </a:solidFill>
              <a:ln w="19050">
                <a:solidFill>
                  <a:schemeClr val="bg1"/>
                </a:solidFill>
              </a:ln>
              <a:effectLst/>
            </c:spPr>
            <c:extLst>
              <c:ext xmlns:c16="http://schemas.microsoft.com/office/drawing/2014/chart" uri="{C3380CC4-5D6E-409C-BE32-E72D297353CC}">
                <c16:uniqueId val="{00000009-43C7-4900-A35E-3CAB039E30EC}"/>
              </c:ext>
            </c:extLst>
          </c:dPt>
          <c:dPt>
            <c:idx val="5"/>
            <c:bubble3D val="0"/>
            <c:spPr>
              <a:solidFill>
                <a:srgbClr val="CFDDBD"/>
              </a:solidFill>
              <a:ln w="19050">
                <a:solidFill>
                  <a:schemeClr val="bg1"/>
                </a:solidFill>
              </a:ln>
              <a:effectLst/>
            </c:spPr>
            <c:extLst>
              <c:ext xmlns:c16="http://schemas.microsoft.com/office/drawing/2014/chart" uri="{C3380CC4-5D6E-409C-BE32-E72D297353CC}">
                <c16:uniqueId val="{0000000B-43C7-4900-A35E-3CAB039E30EC}"/>
              </c:ext>
            </c:extLst>
          </c:dPt>
          <c:dPt>
            <c:idx val="6"/>
            <c:bubble3D val="0"/>
            <c:spPr>
              <a:pattFill prst="pct90">
                <a:fgClr>
                  <a:srgbClr val="65B365"/>
                </a:fgClr>
                <a:bgClr>
                  <a:schemeClr val="bg1"/>
                </a:bgClr>
              </a:pattFill>
              <a:ln w="19050">
                <a:solidFill>
                  <a:schemeClr val="bg1"/>
                </a:solidFill>
              </a:ln>
              <a:effectLst/>
            </c:spPr>
            <c:extLst>
              <c:ext xmlns:c16="http://schemas.microsoft.com/office/drawing/2014/chart" uri="{C3380CC4-5D6E-409C-BE32-E72D297353CC}">
                <c16:uniqueId val="{0000000D-43C7-4900-A35E-3CAB039E30EC}"/>
              </c:ext>
            </c:extLst>
          </c:dPt>
          <c:dPt>
            <c:idx val="7"/>
            <c:bubble3D val="0"/>
            <c:spPr>
              <a:solidFill>
                <a:srgbClr val="E5B765"/>
              </a:solidFill>
              <a:ln w="19050">
                <a:solidFill>
                  <a:schemeClr val="bg1"/>
                </a:solidFill>
              </a:ln>
              <a:effectLst/>
            </c:spPr>
            <c:extLst>
              <c:ext xmlns:c16="http://schemas.microsoft.com/office/drawing/2014/chart" uri="{C3380CC4-5D6E-409C-BE32-E72D297353CC}">
                <c16:uniqueId val="{0000000F-43C7-4900-A35E-3CAB039E30EC}"/>
              </c:ext>
            </c:extLst>
          </c:dPt>
          <c:dPt>
            <c:idx val="8"/>
            <c:bubble3D val="0"/>
            <c:spPr>
              <a:solidFill>
                <a:srgbClr val="E4AB7C"/>
              </a:solidFill>
              <a:ln w="19050">
                <a:solidFill>
                  <a:schemeClr val="bg1"/>
                </a:solidFill>
              </a:ln>
            </c:spPr>
            <c:extLst>
              <c:ext xmlns:c16="http://schemas.microsoft.com/office/drawing/2014/chart" uri="{C3380CC4-5D6E-409C-BE32-E72D297353CC}">
                <c16:uniqueId val="{00000011-43C7-4900-A35E-3CAB039E30EC}"/>
              </c:ext>
            </c:extLst>
          </c:dPt>
          <c:dPt>
            <c:idx val="9"/>
            <c:bubble3D val="0"/>
            <c:spPr>
              <a:pattFill prst="pct90">
                <a:fgClr>
                  <a:srgbClr val="70A2DA"/>
                </a:fgClr>
                <a:bgClr>
                  <a:srgbClr val="BFBFBF"/>
                </a:bgClr>
              </a:pattFill>
              <a:ln w="19050">
                <a:solidFill>
                  <a:schemeClr val="bg1"/>
                </a:solidFill>
              </a:ln>
            </c:spPr>
            <c:extLst>
              <c:ext xmlns:c16="http://schemas.microsoft.com/office/drawing/2014/chart" uri="{C3380CC4-5D6E-409C-BE32-E72D297353CC}">
                <c16:uniqueId val="{00000013-43C7-4900-A35E-3CAB039E30EC}"/>
              </c:ext>
            </c:extLst>
          </c:dPt>
          <c:dPt>
            <c:idx val="10"/>
            <c:bubble3D val="0"/>
            <c:spPr>
              <a:solidFill>
                <a:srgbClr val="B0CAEA"/>
              </a:solidFill>
              <a:ln w="19050">
                <a:solidFill>
                  <a:schemeClr val="bg1"/>
                </a:solidFill>
              </a:ln>
            </c:spPr>
            <c:extLst>
              <c:ext xmlns:c16="http://schemas.microsoft.com/office/drawing/2014/chart" uri="{C3380CC4-5D6E-409C-BE32-E72D297353CC}">
                <c16:uniqueId val="{00000015-43C7-4900-A35E-3CAB039E30EC}"/>
              </c:ext>
            </c:extLst>
          </c:dPt>
          <c:dLbls>
            <c:dLbl>
              <c:idx val="6"/>
              <c:layout>
                <c:manualLayout>
                  <c:x val="0.15300592324116849"/>
                  <c:y val="4.6034482758620316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3C7-4900-A35E-3CAB039E30EC}"/>
                </c:ext>
              </c:extLst>
            </c:dLbl>
            <c:dLbl>
              <c:idx val="7"/>
              <c:layout>
                <c:manualLayout>
                  <c:x val="0.16331210620231851"/>
                  <c:y val="4.5808269476372926E-2"/>
                </c:manualLayout>
              </c:layout>
              <c:showLegendKey val="0"/>
              <c:showVal val="1"/>
              <c:showCatName val="0"/>
              <c:showSerName val="0"/>
              <c:showPercent val="0"/>
              <c:showBubbleSize val="0"/>
              <c:separator>
</c:separator>
              <c:extLst>
                <c:ext xmlns:c15="http://schemas.microsoft.com/office/drawing/2012/chart" uri="{CE6537A1-D6FC-4f65-9D91-7224C49458BB}">
                  <c15:layout>
                    <c:manualLayout>
                      <c:w val="0.1760598815779553"/>
                      <c:h val="7.6232439335887608E-2"/>
                    </c:manualLayout>
                  </c15:layout>
                </c:ext>
                <c:ext xmlns:c16="http://schemas.microsoft.com/office/drawing/2014/chart" uri="{C3380CC4-5D6E-409C-BE32-E72D297353CC}">
                  <c16:uniqueId val="{0000000F-43C7-4900-A35E-3CAB039E30EC}"/>
                </c:ext>
              </c:extLst>
            </c:dLbl>
            <c:spPr>
              <a:noFill/>
              <a:ln>
                <a:noFill/>
              </a:ln>
              <a:effectLst/>
            </c:spPr>
            <c:txPr>
              <a:bodyPr rot="0" vert="horz"/>
              <a:lstStyle/>
              <a:p>
                <a:pPr>
                  <a:defRPr sz="800" b="1"/>
                </a:pPr>
                <a:endParaRPr lang="ja-JP"/>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'大分類別医療費構成比(入院)'!$A$3:$A$11</c:f>
              <c:strCache>
                <c:ptCount val="9"/>
                <c:pt idx="0">
                  <c:v>循環器系の疾患</c:v>
                </c:pt>
                <c:pt idx="1">
                  <c:v>新生物＜腫瘍＞</c:v>
                </c:pt>
                <c:pt idx="2">
                  <c:v>精神及び行動の障害</c:v>
                </c:pt>
                <c:pt idx="3">
                  <c:v>神経系の疾患</c:v>
                </c:pt>
                <c:pt idx="4">
                  <c:v>筋骨格系及び結合組織の疾患</c:v>
                </c:pt>
                <c:pt idx="5">
                  <c:v>尿路性器系の疾患</c:v>
                </c:pt>
                <c:pt idx="6">
                  <c:v>損傷、中毒及びその他の外因の影響</c:v>
                </c:pt>
                <c:pt idx="7">
                  <c:v>消化器系の疾患</c:v>
                </c:pt>
                <c:pt idx="8">
                  <c:v>その他　※</c:v>
                </c:pt>
              </c:strCache>
            </c:strRef>
          </c:cat>
          <c:val>
            <c:numRef>
              <c:f>'大分類別医療費構成比(入院)'!$B$3:$B$11</c:f>
              <c:numCache>
                <c:formatCode>0.0%</c:formatCode>
                <c:ptCount val="9"/>
                <c:pt idx="0">
                  <c:v>0.21598766088134225</c:v>
                </c:pt>
                <c:pt idx="1">
                  <c:v>0.18600210764728714</c:v>
                </c:pt>
                <c:pt idx="2">
                  <c:v>8.6941595123836923E-2</c:v>
                </c:pt>
                <c:pt idx="3">
                  <c:v>8.5005689557647118E-2</c:v>
                </c:pt>
                <c:pt idx="4">
                  <c:v>8.3529573436948293E-2</c:v>
                </c:pt>
                <c:pt idx="5">
                  <c:v>7.0349108765733873E-2</c:v>
                </c:pt>
                <c:pt idx="6">
                  <c:v>6.9522914143543474E-2</c:v>
                </c:pt>
                <c:pt idx="7">
                  <c:v>5.7969503348138253E-2</c:v>
                </c:pt>
                <c:pt idx="8">
                  <c:v>0.14469184709552269</c:v>
                </c:pt>
              </c:numCache>
            </c:numRef>
          </c:val>
          <c:extLst>
            <c:ext xmlns:c16="http://schemas.microsoft.com/office/drawing/2014/chart" uri="{C3380CC4-5D6E-409C-BE32-E72D297353CC}">
              <c16:uniqueId val="{00000016-43C7-4900-A35E-3CAB039E30EC}"/>
            </c:ext>
          </c:extLst>
        </c:ser>
        <c:dLbls>
          <c:showLegendKey val="0"/>
          <c:showVal val="0"/>
          <c:showCatName val="0"/>
          <c:showSerName val="0"/>
          <c:showPercent val="0"/>
          <c:showBubbleSize val="0"/>
          <c:showLeaderLines val="1"/>
        </c:dLbls>
        <c:firstSliceAng val="0"/>
      </c:pieChart>
    </c:plotArea>
    <c:legend>
      <c:legendPos val="r"/>
      <c:legendEntry>
        <c:idx val="6"/>
        <c:txPr>
          <a:bodyPr rot="0" vert="horz"/>
          <a:lstStyle/>
          <a:p>
            <a:pPr>
              <a:defRPr sz="800"/>
            </a:pPr>
            <a:endParaRPr lang="ja-JP"/>
          </a:p>
        </c:txPr>
      </c:legendEntry>
      <c:layout>
        <c:manualLayout>
          <c:xMode val="edge"/>
          <c:yMode val="edge"/>
          <c:x val="1.792372670634745E-2"/>
          <c:y val="0.4240485312899106"/>
          <c:w val="0.95268465545259562"/>
          <c:h val="0.56132407407407403"/>
        </c:manualLayout>
      </c:layout>
      <c:overlay val="0"/>
      <c:spPr>
        <a:noFill/>
        <a:ln>
          <a:solidFill>
            <a:srgbClr val="7F7F7F"/>
          </a:solidFill>
        </a:ln>
        <a:effectLst/>
      </c:spPr>
      <c:txPr>
        <a:bodyPr rot="0" vert="horz"/>
        <a:lstStyle/>
        <a:p>
          <a:pPr>
            <a:defRPr sz="900"/>
          </a:pPr>
          <a:endParaRPr lang="ja-JP"/>
        </a:p>
      </c:txPr>
    </c:legend>
    <c:plotVisOnly val="1"/>
    <c:dispBlanksAs val="gap"/>
    <c:showDLblsOverMax val="0"/>
    <c:extLst/>
  </c:chart>
  <c:spPr>
    <a:solidFill>
      <a:schemeClr val="bg1"/>
    </a:solidFill>
    <a:ln w="9525" cap="flat" cmpd="sng" algn="ctr">
      <a:solidFill>
        <a:schemeClr val="bg1">
          <a:lumMod val="50000"/>
        </a:schemeClr>
      </a:solidFill>
      <a:round/>
    </a:ln>
    <a:effectLst/>
  </c:spPr>
  <c:txPr>
    <a:bodyPr/>
    <a:lstStyle/>
    <a:p>
      <a:pPr>
        <a:defRPr sz="600">
          <a:solidFill>
            <a:sysClr val="windowText" lastClr="000000"/>
          </a:solidFill>
          <a:latin typeface="ＭＳ Ｐ明朝" panose="02020600040205080304" pitchFamily="18" charset="-128"/>
          <a:ea typeface="ＭＳ Ｐ明朝" panose="02020600040205080304" pitchFamily="18" charset="-128"/>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10077519379845"/>
          <c:y val="1.5081191037183715E-2"/>
          <c:w val="0.70493992248062021"/>
          <c:h val="0.39302433462102804"/>
        </c:manualLayout>
      </c:layout>
      <c:pieChart>
        <c:varyColors val="1"/>
        <c:ser>
          <c:idx val="0"/>
          <c:order val="0"/>
          <c:spPr>
            <a:ln w="19050">
              <a:solidFill>
                <a:schemeClr val="bg1"/>
              </a:solidFill>
            </a:ln>
          </c:spPr>
          <c:dPt>
            <c:idx val="0"/>
            <c:bubble3D val="0"/>
            <c:spPr>
              <a:solidFill>
                <a:srgbClr val="E6B9B8"/>
              </a:solidFill>
              <a:ln w="19050">
                <a:solidFill>
                  <a:schemeClr val="bg1"/>
                </a:solidFill>
              </a:ln>
              <a:effectLst/>
            </c:spPr>
            <c:extLst>
              <c:ext xmlns:c16="http://schemas.microsoft.com/office/drawing/2014/chart" uri="{C3380CC4-5D6E-409C-BE32-E72D297353CC}">
                <c16:uniqueId val="{00000001-E59B-467E-BD05-2050ED6DDA7F}"/>
              </c:ext>
            </c:extLst>
          </c:dPt>
          <c:dPt>
            <c:idx val="1"/>
            <c:bubble3D val="0"/>
            <c:spPr>
              <a:pattFill prst="pct90">
                <a:fgClr>
                  <a:srgbClr val="A0BDD8"/>
                </a:fgClr>
                <a:bgClr>
                  <a:srgbClr val="4F81BD"/>
                </a:bgClr>
              </a:pattFill>
              <a:ln w="19050">
                <a:solidFill>
                  <a:schemeClr val="bg1"/>
                </a:solidFill>
              </a:ln>
              <a:effectLst/>
            </c:spPr>
            <c:extLst>
              <c:ext xmlns:c16="http://schemas.microsoft.com/office/drawing/2014/chart" uri="{C3380CC4-5D6E-409C-BE32-E72D297353CC}">
                <c16:uniqueId val="{00000003-E59B-467E-BD05-2050ED6DDA7F}"/>
              </c:ext>
            </c:extLst>
          </c:dPt>
          <c:dPt>
            <c:idx val="2"/>
            <c:bubble3D val="0"/>
            <c:spPr>
              <a:solidFill>
                <a:srgbClr val="DBDBD3"/>
              </a:solidFill>
              <a:ln w="19050">
                <a:solidFill>
                  <a:schemeClr val="bg1"/>
                </a:solidFill>
              </a:ln>
              <a:effectLst/>
            </c:spPr>
            <c:extLst>
              <c:ext xmlns:c16="http://schemas.microsoft.com/office/drawing/2014/chart" uri="{C3380CC4-5D6E-409C-BE32-E72D297353CC}">
                <c16:uniqueId val="{00000005-E59B-467E-BD05-2050ED6DDA7F}"/>
              </c:ext>
            </c:extLst>
          </c:dPt>
          <c:dPt>
            <c:idx val="3"/>
            <c:bubble3D val="0"/>
            <c:spPr>
              <a:pattFill prst="pct90">
                <a:fgClr>
                  <a:srgbClr val="C6B9D5"/>
                </a:fgClr>
                <a:bgClr>
                  <a:srgbClr val="4F81BD"/>
                </a:bgClr>
              </a:pattFill>
              <a:ln w="19050">
                <a:solidFill>
                  <a:schemeClr val="bg1"/>
                </a:solidFill>
              </a:ln>
              <a:effectLst/>
            </c:spPr>
            <c:extLst>
              <c:ext xmlns:c16="http://schemas.microsoft.com/office/drawing/2014/chart" uri="{C3380CC4-5D6E-409C-BE32-E72D297353CC}">
                <c16:uniqueId val="{00000007-E59B-467E-BD05-2050ED6DDA7F}"/>
              </c:ext>
            </c:extLst>
          </c:dPt>
          <c:dPt>
            <c:idx val="4"/>
            <c:bubble3D val="0"/>
            <c:spPr>
              <a:solidFill>
                <a:srgbClr val="A5BDA3"/>
              </a:solidFill>
              <a:ln w="19050">
                <a:solidFill>
                  <a:schemeClr val="bg1"/>
                </a:solidFill>
              </a:ln>
              <a:effectLst/>
            </c:spPr>
            <c:extLst>
              <c:ext xmlns:c16="http://schemas.microsoft.com/office/drawing/2014/chart" uri="{C3380CC4-5D6E-409C-BE32-E72D297353CC}">
                <c16:uniqueId val="{00000009-E59B-467E-BD05-2050ED6DDA7F}"/>
              </c:ext>
            </c:extLst>
          </c:dPt>
          <c:dPt>
            <c:idx val="5"/>
            <c:bubble3D val="0"/>
            <c:spPr>
              <a:solidFill>
                <a:srgbClr val="CFDDBD"/>
              </a:solidFill>
              <a:ln w="19050">
                <a:solidFill>
                  <a:schemeClr val="bg1"/>
                </a:solidFill>
              </a:ln>
              <a:effectLst/>
            </c:spPr>
            <c:extLst>
              <c:ext xmlns:c16="http://schemas.microsoft.com/office/drawing/2014/chart" uri="{C3380CC4-5D6E-409C-BE32-E72D297353CC}">
                <c16:uniqueId val="{0000000B-E59B-467E-BD05-2050ED6DDA7F}"/>
              </c:ext>
            </c:extLst>
          </c:dPt>
          <c:dPt>
            <c:idx val="6"/>
            <c:bubble3D val="0"/>
            <c:spPr>
              <a:pattFill prst="pct90">
                <a:fgClr>
                  <a:srgbClr val="65B365"/>
                </a:fgClr>
                <a:bgClr>
                  <a:schemeClr val="bg1"/>
                </a:bgClr>
              </a:pattFill>
              <a:ln w="19050">
                <a:solidFill>
                  <a:schemeClr val="bg1"/>
                </a:solidFill>
              </a:ln>
              <a:effectLst/>
            </c:spPr>
            <c:extLst>
              <c:ext xmlns:c16="http://schemas.microsoft.com/office/drawing/2014/chart" uri="{C3380CC4-5D6E-409C-BE32-E72D297353CC}">
                <c16:uniqueId val="{0000000D-E59B-467E-BD05-2050ED6DDA7F}"/>
              </c:ext>
            </c:extLst>
          </c:dPt>
          <c:dPt>
            <c:idx val="7"/>
            <c:bubble3D val="0"/>
            <c:spPr>
              <a:solidFill>
                <a:srgbClr val="E5B765"/>
              </a:solidFill>
              <a:ln w="19050">
                <a:solidFill>
                  <a:schemeClr val="bg1"/>
                </a:solidFill>
              </a:ln>
              <a:effectLst/>
            </c:spPr>
            <c:extLst>
              <c:ext xmlns:c16="http://schemas.microsoft.com/office/drawing/2014/chart" uri="{C3380CC4-5D6E-409C-BE32-E72D297353CC}">
                <c16:uniqueId val="{0000000F-E59B-467E-BD05-2050ED6DDA7F}"/>
              </c:ext>
            </c:extLst>
          </c:dPt>
          <c:dPt>
            <c:idx val="8"/>
            <c:bubble3D val="0"/>
            <c:spPr>
              <a:solidFill>
                <a:srgbClr val="E4AB7C"/>
              </a:solidFill>
              <a:ln w="19050">
                <a:solidFill>
                  <a:schemeClr val="bg1"/>
                </a:solidFill>
              </a:ln>
            </c:spPr>
            <c:extLst>
              <c:ext xmlns:c16="http://schemas.microsoft.com/office/drawing/2014/chart" uri="{C3380CC4-5D6E-409C-BE32-E72D297353CC}">
                <c16:uniqueId val="{00000011-E59B-467E-BD05-2050ED6DDA7F}"/>
              </c:ext>
            </c:extLst>
          </c:dPt>
          <c:dPt>
            <c:idx val="9"/>
            <c:bubble3D val="0"/>
            <c:spPr>
              <a:pattFill prst="pct90">
                <a:fgClr>
                  <a:srgbClr val="70A2DA"/>
                </a:fgClr>
                <a:bgClr>
                  <a:srgbClr val="BFBFBF"/>
                </a:bgClr>
              </a:pattFill>
              <a:ln w="19050">
                <a:solidFill>
                  <a:schemeClr val="bg1"/>
                </a:solidFill>
              </a:ln>
            </c:spPr>
            <c:extLst>
              <c:ext xmlns:c16="http://schemas.microsoft.com/office/drawing/2014/chart" uri="{C3380CC4-5D6E-409C-BE32-E72D297353CC}">
                <c16:uniqueId val="{00000013-E59B-467E-BD05-2050ED6DDA7F}"/>
              </c:ext>
            </c:extLst>
          </c:dPt>
          <c:dPt>
            <c:idx val="10"/>
            <c:bubble3D val="0"/>
            <c:spPr>
              <a:solidFill>
                <a:srgbClr val="B0CAEA"/>
              </a:solidFill>
              <a:ln w="19050">
                <a:solidFill>
                  <a:schemeClr val="bg1"/>
                </a:solidFill>
              </a:ln>
            </c:spPr>
            <c:extLst>
              <c:ext xmlns:c16="http://schemas.microsoft.com/office/drawing/2014/chart" uri="{C3380CC4-5D6E-409C-BE32-E72D297353CC}">
                <c16:uniqueId val="{00000015-E59B-467E-BD05-2050ED6DDA7F}"/>
              </c:ext>
            </c:extLst>
          </c:dPt>
          <c:dLbls>
            <c:dLbl>
              <c:idx val="7"/>
              <c:layout>
                <c:manualLayout>
                  <c:x val="0.15886805555555555"/>
                  <c:y val="1.8393997445721583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E59B-467E-BD05-2050ED6DDA7F}"/>
                </c:ext>
              </c:extLst>
            </c:dLbl>
            <c:dLbl>
              <c:idx val="8"/>
              <c:layout>
                <c:manualLayout>
                  <c:x val="0.14773504273504273"/>
                  <c:y val="2.270530012771390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E59B-467E-BD05-2050ED6DDA7F}"/>
                </c:ext>
              </c:extLst>
            </c:dLbl>
            <c:spPr>
              <a:noFill/>
              <a:ln>
                <a:noFill/>
              </a:ln>
              <a:effectLst/>
            </c:spPr>
            <c:txPr>
              <a:bodyPr rot="0" vert="horz"/>
              <a:lstStyle/>
              <a:p>
                <a:pPr>
                  <a:defRPr sz="800" b="1"/>
                </a:pPr>
                <a:endParaRPr lang="ja-JP"/>
              </a:p>
            </c:txPr>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'大分類別医療費構成比(外来)'!$A$3:$A$12</c:f>
              <c:strCache>
                <c:ptCount val="10"/>
                <c:pt idx="0">
                  <c:v>内分泌、栄養及び代謝疾患</c:v>
                </c:pt>
                <c:pt idx="1">
                  <c:v>新生物＜腫瘍＞</c:v>
                </c:pt>
                <c:pt idx="2">
                  <c:v>循環器系の疾患</c:v>
                </c:pt>
                <c:pt idx="3">
                  <c:v>尿路性器系の疾患</c:v>
                </c:pt>
                <c:pt idx="4">
                  <c:v>神経系の疾患</c:v>
                </c:pt>
                <c:pt idx="5">
                  <c:v>筋骨格系及び結合組織の疾患</c:v>
                </c:pt>
                <c:pt idx="6">
                  <c:v>消化器系の疾患</c:v>
                </c:pt>
                <c:pt idx="7">
                  <c:v>呼吸器系の疾患</c:v>
                </c:pt>
                <c:pt idx="8">
                  <c:v>眼及び付属器の疾患</c:v>
                </c:pt>
                <c:pt idx="9">
                  <c:v>その他　※</c:v>
                </c:pt>
              </c:strCache>
            </c:strRef>
          </c:cat>
          <c:val>
            <c:numRef>
              <c:f>'大分類別医療費構成比(外来)'!$B$3:$B$12</c:f>
              <c:numCache>
                <c:formatCode>0.0%</c:formatCode>
                <c:ptCount val="10"/>
                <c:pt idx="0">
                  <c:v>0.15345923571833267</c:v>
                </c:pt>
                <c:pt idx="1">
                  <c:v>0.12023372903534664</c:v>
                </c:pt>
                <c:pt idx="2">
                  <c:v>0.1120134243402149</c:v>
                </c:pt>
                <c:pt idx="3">
                  <c:v>0.10520654970523904</c:v>
                </c:pt>
                <c:pt idx="4">
                  <c:v>8.070291950828945E-2</c:v>
                </c:pt>
                <c:pt idx="5">
                  <c:v>7.8662063501834217E-2</c:v>
                </c:pt>
                <c:pt idx="6">
                  <c:v>7.381445699529221E-2</c:v>
                </c:pt>
                <c:pt idx="7">
                  <c:v>6.7860483318398737E-2</c:v>
                </c:pt>
                <c:pt idx="8">
                  <c:v>5.3266066492700742E-2</c:v>
                </c:pt>
                <c:pt idx="9">
                  <c:v>0.1547810713843514</c:v>
                </c:pt>
              </c:numCache>
            </c:numRef>
          </c:val>
          <c:extLst>
            <c:ext xmlns:c16="http://schemas.microsoft.com/office/drawing/2014/chart" uri="{C3380CC4-5D6E-409C-BE32-E72D297353CC}">
              <c16:uniqueId val="{00000016-E59B-467E-BD05-2050ED6DDA7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5.8670542635658914E-2"/>
          <c:y val="0.41999361430395915"/>
          <c:w val="0.8847732558139535"/>
          <c:h val="0.56132407407407403"/>
        </c:manualLayout>
      </c:layout>
      <c:overlay val="0"/>
      <c:spPr>
        <a:noFill/>
        <a:ln>
          <a:solidFill>
            <a:srgbClr val="7F7F7F"/>
          </a:solidFill>
        </a:ln>
        <a:effectLst/>
      </c:spPr>
      <c:txPr>
        <a:bodyPr rot="0" vert="horz"/>
        <a:lstStyle/>
        <a:p>
          <a:pPr>
            <a:defRPr sz="900"/>
          </a:pPr>
          <a:endParaRPr lang="ja-JP"/>
        </a:p>
      </c:txPr>
    </c:legend>
    <c:plotVisOnly val="1"/>
    <c:dispBlanksAs val="gap"/>
    <c:showDLblsOverMax val="0"/>
    <c:extLst/>
  </c:chart>
  <c:spPr>
    <a:solidFill>
      <a:schemeClr val="bg1"/>
    </a:solidFill>
    <a:ln w="9525" cap="flat" cmpd="sng" algn="ctr">
      <a:solidFill>
        <a:schemeClr val="bg1">
          <a:lumMod val="50000"/>
        </a:schemeClr>
      </a:solidFill>
      <a:round/>
    </a:ln>
    <a:effectLst/>
  </c:spPr>
  <c:txPr>
    <a:bodyPr/>
    <a:lstStyle/>
    <a:p>
      <a:pPr>
        <a:defRPr sz="600">
          <a:solidFill>
            <a:sysClr val="windowText" lastClr="000000"/>
          </a:solidFill>
          <a:latin typeface="ＭＳ Ｐ明朝" panose="02020600040205080304" pitchFamily="18" charset="-128"/>
          <a:ea typeface="ＭＳ Ｐ明朝" panose="02020600040205080304" pitchFamily="18" charset="-128"/>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018251090531435E-2"/>
          <c:y val="0.13507523046133746"/>
          <c:w val="0.90008637269555503"/>
          <c:h val="0.7734479504754399"/>
        </c:manualLayout>
      </c:layout>
      <c:barChart>
        <c:barDir val="col"/>
        <c:grouping val="stacked"/>
        <c:varyColors val="0"/>
        <c:ser>
          <c:idx val="0"/>
          <c:order val="0"/>
          <c:tx>
            <c:strRef>
              <c:f>'メタボリックシンドロームの該当状況(男女合計)(年度別)'!$C$2:$D$2</c:f>
              <c:strCache>
                <c:ptCount val="1"/>
                <c:pt idx="0">
                  <c:v>基準該当</c:v>
                </c:pt>
              </c:strCache>
            </c:strRef>
          </c:tx>
          <c:spPr>
            <a:pattFill prst="pct90">
              <a:fgClr>
                <a:srgbClr val="F8CBAD"/>
              </a:fgClr>
              <a:bgClr>
                <a:schemeClr val="bg1"/>
              </a:bgClr>
            </a:pattFill>
            <a:ln>
              <a:noFill/>
            </a:ln>
          </c:spPr>
          <c:invertIfNegative val="0"/>
          <c:dLbls>
            <c:numFmt formatCode="0.0%" sourceLinked="0"/>
            <c:spPr>
              <a:noFill/>
              <a:ln>
                <a:noFill/>
              </a:ln>
              <a:effectLst/>
            </c:spPr>
            <c:txPr>
              <a:bodyPr/>
              <a:lstStyle/>
              <a:p>
                <a:pPr>
                  <a:defRPr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'メタボリックシンドロームの該当状況(男女合計)(年度別)'!年度</c:f>
              <c:numCache>
                <c:formatCode>ggge"年度"</c:formatCode>
                <c:ptCount val="3"/>
                <c:pt idx="0">
                  <c:v>43922</c:v>
                </c:pt>
                <c:pt idx="1">
                  <c:v>44287</c:v>
                </c:pt>
                <c:pt idx="2">
                  <c:v>44652</c:v>
                </c:pt>
              </c:numCache>
              <c:extLst xmlns:c15="http://schemas.microsoft.com/office/drawing/2012/chart"/>
            </c:numRef>
          </c:cat>
          <c:val>
            <c:numRef>
              <c:f>'メタボリックシンドロームの該当状況(男女合計)(年度別)'!基準該当</c:f>
              <c:numCache>
                <c:formatCode>0.0%</c:formatCode>
                <c:ptCount val="3"/>
                <c:pt idx="0">
                  <c:v>0.25696594427244585</c:v>
                </c:pt>
                <c:pt idx="1">
                  <c:v>0.2641070389761489</c:v>
                </c:pt>
                <c:pt idx="2">
                  <c:v>0.26640493550196298</c:v>
                </c:pt>
              </c:numCache>
            </c:numRef>
          </c:val>
          <c:extLst>
            <c:ext xmlns:c16="http://schemas.microsoft.com/office/drawing/2014/chart" uri="{C3380CC4-5D6E-409C-BE32-E72D297353CC}">
              <c16:uniqueId val="{00000000-CC2D-48BA-A47E-4DAC4866A210}"/>
            </c:ext>
          </c:extLst>
        </c:ser>
        <c:ser>
          <c:idx val="1"/>
          <c:order val="1"/>
          <c:tx>
            <c:strRef>
              <c:f>'メタボリックシンドロームの該当状況(男女合計)(年度別)'!$E$2:$F$2</c:f>
              <c:strCache>
                <c:ptCount val="1"/>
                <c:pt idx="0">
                  <c:v>予備群該当</c:v>
                </c:pt>
              </c:strCache>
            </c:strRef>
          </c:tx>
          <c:spPr>
            <a:pattFill prst="narVert">
              <a:fgClr>
                <a:srgbClr val="CCCCFF"/>
              </a:fgClr>
              <a:bgClr>
                <a:schemeClr val="bg1"/>
              </a:bgClr>
            </a:pattFill>
            <a:ln>
              <a:noFill/>
            </a:ln>
          </c:spPr>
          <c:invertIfNegative val="0"/>
          <c:dLbls>
            <c:numFmt formatCode="0.0%" sourceLinked="0"/>
            <c:spPr>
              <a:noFill/>
              <a:ln>
                <a:noFill/>
              </a:ln>
              <a:effectLst/>
            </c:spPr>
            <c:txPr>
              <a:bodyPr/>
              <a:lstStyle/>
              <a:p>
                <a:pPr>
                  <a:defRPr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'メタボリックシンドロームの該当状況(男女合計)(年度別)'!年度</c:f>
              <c:numCache>
                <c:formatCode>ggge"年度"</c:formatCode>
                <c:ptCount val="3"/>
                <c:pt idx="0">
                  <c:v>43922</c:v>
                </c:pt>
                <c:pt idx="1">
                  <c:v>44287</c:v>
                </c:pt>
                <c:pt idx="2">
                  <c:v>44652</c:v>
                </c:pt>
              </c:numCache>
              <c:extLst xmlns:c15="http://schemas.microsoft.com/office/drawing/2012/chart"/>
            </c:numRef>
          </c:cat>
          <c:val>
            <c:numRef>
              <c:f>'メタボリックシンドロームの該当状況(男女合計)(年度別)'!予備群該当</c:f>
              <c:numCache>
                <c:formatCode>0.0%</c:formatCode>
                <c:ptCount val="3"/>
                <c:pt idx="0">
                  <c:v>0.10712074303405572</c:v>
                </c:pt>
                <c:pt idx="1">
                  <c:v>9.5404304828388603E-2</c:v>
                </c:pt>
                <c:pt idx="2">
                  <c:v>0.10600112170499158</c:v>
                </c:pt>
              </c:numCache>
            </c:numRef>
          </c:val>
          <c:extLst>
            <c:ext xmlns:c16="http://schemas.microsoft.com/office/drawing/2014/chart" uri="{C3380CC4-5D6E-409C-BE32-E72D297353CC}">
              <c16:uniqueId val="{00000001-CC2D-48BA-A47E-4DAC4866A210}"/>
            </c:ext>
          </c:extLst>
        </c:ser>
        <c:ser>
          <c:idx val="2"/>
          <c:order val="2"/>
          <c:tx>
            <c:strRef>
              <c:f>'メタボリックシンドロームの該当状況(男女合計)(年度別)'!$G$2:$H$2</c:f>
              <c:strCache>
                <c:ptCount val="1"/>
                <c:pt idx="0">
                  <c:v>非該当</c:v>
                </c:pt>
              </c:strCache>
            </c:strRef>
          </c:tx>
          <c:spPr>
            <a:solidFill>
              <a:srgbClr val="C5E0B4"/>
            </a:solidFill>
            <a:ln>
              <a:noFill/>
            </a:ln>
          </c:spPr>
          <c:invertIfNegative val="0"/>
          <c:dLbls>
            <c:numFmt formatCode="0.0%" sourceLinked="0"/>
            <c:spPr>
              <a:noFill/>
              <a:ln>
                <a:noFill/>
              </a:ln>
              <a:effectLst/>
            </c:spPr>
            <c:txPr>
              <a:bodyPr/>
              <a:lstStyle/>
              <a:p>
                <a:pPr>
                  <a:defRPr sz="8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'メタボリックシンドロームの該当状況(男女合計)(年度別)'!年度</c:f>
              <c:numCache>
                <c:formatCode>ggge"年度"</c:formatCode>
                <c:ptCount val="3"/>
                <c:pt idx="0">
                  <c:v>43922</c:v>
                </c:pt>
                <c:pt idx="1">
                  <c:v>44287</c:v>
                </c:pt>
                <c:pt idx="2">
                  <c:v>44652</c:v>
                </c:pt>
              </c:numCache>
              <c:extLst xmlns:c15="http://schemas.microsoft.com/office/drawing/2012/chart"/>
            </c:numRef>
          </c:cat>
          <c:val>
            <c:numRef>
              <c:f>'メタボリックシンドロームの該当状況(男女合計)(年度別)'!非該当</c:f>
              <c:numCache>
                <c:formatCode>0.0%</c:formatCode>
                <c:ptCount val="3"/>
                <c:pt idx="0">
                  <c:v>0.63591331269349849</c:v>
                </c:pt>
                <c:pt idx="1">
                  <c:v>0.64048865619546247</c:v>
                </c:pt>
                <c:pt idx="2">
                  <c:v>0.62759394279304548</c:v>
                </c:pt>
              </c:numCache>
            </c:numRef>
          </c:val>
          <c:extLst>
            <c:ext xmlns:c16="http://schemas.microsoft.com/office/drawing/2014/chart" uri="{C3380CC4-5D6E-409C-BE32-E72D297353CC}">
              <c16:uniqueId val="{00000002-CC2D-48BA-A47E-4DAC4866A210}"/>
            </c:ext>
          </c:extLst>
        </c:ser>
        <c:ser>
          <c:idx val="3"/>
          <c:order val="3"/>
          <c:tx>
            <c:strRef>
              <c:f>'メタボリックシンドロームの該当状況(男女合計)(年度別)'!$I$2:$J$2</c:f>
              <c:strCache>
                <c:ptCount val="1"/>
                <c:pt idx="0">
                  <c:v>判定不能</c:v>
                </c:pt>
              </c:strCache>
            </c:strRef>
          </c:tx>
          <c:spPr>
            <a:solidFill>
              <a:srgbClr val="D9D9D9"/>
            </a:solidFill>
            <a:ln>
              <a:noFill/>
            </a:ln>
          </c:spPr>
          <c:invertIfNegative val="0"/>
          <c:cat>
            <c:numRef>
              <c:f>'メタボリックシンドロームの該当状況(男女合計)(年度別)'!年度</c:f>
              <c:numCache>
                <c:formatCode>ggge"年度"</c:formatCode>
                <c:ptCount val="3"/>
                <c:pt idx="0">
                  <c:v>43922</c:v>
                </c:pt>
                <c:pt idx="1">
                  <c:v>44287</c:v>
                </c:pt>
                <c:pt idx="2">
                  <c:v>44652</c:v>
                </c:pt>
              </c:numCache>
              <c:extLst xmlns:c15="http://schemas.microsoft.com/office/drawing/2012/chart"/>
            </c:numRef>
          </c:cat>
          <c:val>
            <c:numRef>
              <c:f>'メタボリックシンドロームの該当状況(男女合計)(年度別)'!判定不能</c:f>
              <c:numCache>
                <c:formatCode>0.0%</c:formatCode>
                <c:ptCount val="3"/>
                <c:pt idx="0">
                  <c:v>0</c:v>
                </c:pt>
                <c:pt idx="1">
                  <c:v>0</c:v>
                </c:pt>
                <c:pt idx="2">
                  <c:v>0</c:v>
                </c:pt>
              </c:numCache>
            </c:numRef>
          </c:val>
          <c:extLst>
            <c:ext xmlns:c16="http://schemas.microsoft.com/office/drawing/2014/chart" uri="{C3380CC4-5D6E-409C-BE32-E72D297353CC}">
              <c16:uniqueId val="{00000003-CC2D-48BA-A47E-4DAC4866A210}"/>
            </c:ext>
          </c:extLst>
        </c:ser>
        <c:dLbls>
          <c:showLegendKey val="0"/>
          <c:showVal val="0"/>
          <c:showCatName val="0"/>
          <c:showSerName val="0"/>
          <c:showPercent val="0"/>
          <c:showBubbleSize val="0"/>
        </c:dLbls>
        <c:gapWidth val="150"/>
        <c:overlap val="100"/>
        <c:serLines>
          <c:spPr>
            <a:ln w="9525">
              <a:solidFill>
                <a:srgbClr val="7F7F7F"/>
              </a:solidFill>
            </a:ln>
          </c:spPr>
        </c:serLines>
        <c:axId val="263405056"/>
        <c:axId val="174508288"/>
      </c:barChart>
      <c:dateAx>
        <c:axId val="263405056"/>
        <c:scaling>
          <c:orientation val="minMax"/>
        </c:scaling>
        <c:delete val="0"/>
        <c:axPos val="b"/>
        <c:numFmt formatCode="ggge&quot;年度&quot;" sourceLinked="1"/>
        <c:majorTickMark val="out"/>
        <c:minorTickMark val="none"/>
        <c:tickLblPos val="nextTo"/>
        <c:spPr>
          <a:ln w="9525">
            <a:solidFill>
              <a:srgbClr val="7F7F7F"/>
            </a:solidFill>
          </a:ln>
        </c:spPr>
        <c:txPr>
          <a:bodyPr/>
          <a:lstStyle/>
          <a:p>
            <a:pPr>
              <a:defRPr sz="800"/>
            </a:pPr>
            <a:endParaRPr lang="ja-JP"/>
          </a:p>
        </c:txPr>
        <c:crossAx val="174508288"/>
        <c:crosses val="autoZero"/>
        <c:auto val="1"/>
        <c:lblOffset val="100"/>
        <c:baseTimeUnit val="years"/>
      </c:dateAx>
      <c:valAx>
        <c:axId val="174508288"/>
        <c:scaling>
          <c:orientation val="minMax"/>
          <c:max val="1"/>
          <c:min val="0"/>
        </c:scaling>
        <c:delete val="0"/>
        <c:axPos val="l"/>
        <c:majorGridlines>
          <c:spPr>
            <a:ln>
              <a:noFill/>
            </a:ln>
          </c:spPr>
        </c:majorGridlines>
        <c:title>
          <c:tx>
            <c:rich>
              <a:bodyPr rot="0" vert="horz"/>
              <a:lstStyle/>
              <a:p>
                <a:pPr>
                  <a:defRPr sz="600"/>
                </a:pPr>
                <a:r>
                  <a:rPr lang="ja-JP" sz="800" dirty="0"/>
                  <a:t>割合</a:t>
                </a:r>
                <a:r>
                  <a:rPr lang="en-US" sz="800" dirty="0"/>
                  <a:t>(%) ※</a:t>
                </a:r>
                <a:endParaRPr lang="ja-JP" sz="800" dirty="0"/>
              </a:p>
            </c:rich>
          </c:tx>
          <c:layout>
            <c:manualLayout>
              <c:xMode val="edge"/>
              <c:yMode val="edge"/>
              <c:x val="1.0415170940170941E-2"/>
              <c:y val="1.5974484079843827E-2"/>
            </c:manualLayout>
          </c:layout>
          <c:overlay val="0"/>
        </c:title>
        <c:numFmt formatCode="0.0%" sourceLinked="1"/>
        <c:majorTickMark val="out"/>
        <c:minorTickMark val="none"/>
        <c:tickLblPos val="nextTo"/>
        <c:spPr>
          <a:ln w="9525">
            <a:solidFill>
              <a:srgbClr val="7F7F7F"/>
            </a:solidFill>
          </a:ln>
        </c:spPr>
        <c:txPr>
          <a:bodyPr/>
          <a:lstStyle/>
          <a:p>
            <a:pPr>
              <a:defRPr sz="900"/>
            </a:pPr>
            <a:endParaRPr lang="ja-JP"/>
          </a:p>
        </c:txPr>
        <c:crossAx val="263405056"/>
        <c:crosses val="autoZero"/>
        <c:crossBetween val="between"/>
      </c:valAx>
    </c:plotArea>
    <c:legend>
      <c:legendPos val="t"/>
      <c:layout>
        <c:manualLayout>
          <c:xMode val="edge"/>
          <c:yMode val="edge"/>
          <c:x val="0.23471127116502402"/>
          <c:y val="2.7777720169644433E-2"/>
          <c:w val="0.51298132002358687"/>
          <c:h val="5.8882482864460739E-2"/>
        </c:manualLayout>
      </c:layout>
      <c:overlay val="0"/>
      <c:spPr>
        <a:ln>
          <a:solidFill>
            <a:srgbClr val="7F7F7F"/>
          </a:solidFill>
        </a:ln>
      </c:spPr>
      <c:txPr>
        <a:bodyPr/>
        <a:lstStyle/>
        <a:p>
          <a:pPr>
            <a:defRPr sz="800"/>
          </a:pPr>
          <a:endParaRPr lang="ja-JP"/>
        </a:p>
      </c:txPr>
    </c:legend>
    <c:plotVisOnly val="1"/>
    <c:dispBlanksAs val="gap"/>
    <c:showDLblsOverMax val="0"/>
  </c:chart>
  <c:spPr>
    <a:solidFill>
      <a:sysClr val="window" lastClr="FFFFFF"/>
    </a:solidFill>
    <a:ln w="9525">
      <a:solidFill>
        <a:srgbClr val="7F7F7F"/>
      </a:solidFill>
    </a:ln>
  </c:spPr>
  <c:txPr>
    <a:bodyPr/>
    <a:lstStyle/>
    <a:p>
      <a:pPr>
        <a:defRPr sz="700">
          <a:latin typeface="ＭＳ Ｐ明朝" panose="02020600040205080304" pitchFamily="18" charset="-128"/>
          <a:ea typeface="ＭＳ Ｐ明朝" panose="02020600040205080304" pitchFamily="18" charset="-128"/>
        </a:defRPr>
      </a:pPr>
      <a:endParaRPr lang="ja-JP"/>
    </a:p>
  </c:txPr>
  <c:externalData r:id="rId2">
    <c:autoUpdate val="0"/>
  </c:externalData>
</c:chartSpace>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6" cy="496967"/>
          </a:xfrm>
          <a:prstGeom prst="rect">
            <a:avLst/>
          </a:prstGeom>
        </p:spPr>
        <p:txBody>
          <a:bodyPr vert="horz" lIns="94769" tIns="47385" rIns="94769" bIns="473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3"/>
            <a:ext cx="2949786" cy="496967"/>
          </a:xfrm>
          <a:prstGeom prst="rect">
            <a:avLst/>
          </a:prstGeom>
        </p:spPr>
        <p:txBody>
          <a:bodyPr vert="horz" lIns="94769" tIns="47385" rIns="94769" bIns="47385" rtlCol="0"/>
          <a:lstStyle>
            <a:lvl1pPr algn="r">
              <a:defRPr sz="1200"/>
            </a:lvl1pPr>
          </a:lstStyle>
          <a:p>
            <a:fld id="{412D8090-2C68-4D8C-9C02-C56482720F02}"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687388" y="744538"/>
            <a:ext cx="5432425" cy="3730625"/>
          </a:xfrm>
          <a:prstGeom prst="rect">
            <a:avLst/>
          </a:prstGeom>
          <a:noFill/>
          <a:ln w="12700">
            <a:solidFill>
              <a:prstClr val="black"/>
            </a:solidFill>
          </a:ln>
        </p:spPr>
        <p:txBody>
          <a:bodyPr vert="horz" lIns="94769" tIns="47385" rIns="94769" bIns="47385"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4769" tIns="47385" rIns="94769" bIns="473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50"/>
            <a:ext cx="2949786" cy="496967"/>
          </a:xfrm>
          <a:prstGeom prst="rect">
            <a:avLst/>
          </a:prstGeom>
        </p:spPr>
        <p:txBody>
          <a:bodyPr vert="horz" lIns="94769" tIns="47385" rIns="94769" bIns="473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0"/>
            <a:ext cx="2949786" cy="496967"/>
          </a:xfrm>
          <a:prstGeom prst="rect">
            <a:avLst/>
          </a:prstGeom>
        </p:spPr>
        <p:txBody>
          <a:bodyPr vert="horz" lIns="94769" tIns="47385" rIns="94769" bIns="47385" rtlCol="0" anchor="b"/>
          <a:lstStyle>
            <a:lvl1pPr algn="r">
              <a:defRPr sz="1200"/>
            </a:lvl1pPr>
          </a:lstStyle>
          <a:p>
            <a:fld id="{477464F2-B4D6-4FDA-AB9E-946D303B1499}" type="slidenum">
              <a:rPr kumimoji="1" lang="ja-JP" altLang="en-US" smtClean="0"/>
              <a:t>‹#›</a:t>
            </a:fld>
            <a:endParaRPr kumimoji="1" lang="ja-JP" altLang="en-US"/>
          </a:p>
        </p:txBody>
      </p:sp>
    </p:spTree>
    <p:extLst>
      <p:ext uri="{BB962C8B-B14F-4D97-AF65-F5344CB8AC3E}">
        <p14:creationId xmlns:p14="http://schemas.microsoft.com/office/powerpoint/2010/main" val="2772758833"/>
      </p:ext>
    </p:extLst>
  </p:cSld>
  <p:clrMap bg1="lt1" tx1="dk1" bg2="lt2" tx2="dk2" accent1="accent1" accent2="accent2" accent3="accent3" accent4="accent4" accent5="accent5" accent6="accent6" hlink="hlink" folHlink="folHlink"/>
  <p:notesStyle>
    <a:lvl1pPr marL="0" algn="l" defTabSz="1581231" rtl="0" eaLnBrk="1" latinLnBrk="0" hangingPunct="1">
      <a:defRPr kumimoji="1" sz="2044" kern="1200">
        <a:solidFill>
          <a:schemeClr val="tx1"/>
        </a:solidFill>
        <a:latin typeface="+mn-lt"/>
        <a:ea typeface="+mn-ea"/>
        <a:cs typeface="+mn-cs"/>
      </a:defRPr>
    </a:lvl1pPr>
    <a:lvl2pPr marL="790615" algn="l" defTabSz="1581231" rtl="0" eaLnBrk="1" latinLnBrk="0" hangingPunct="1">
      <a:defRPr kumimoji="1" sz="2044" kern="1200">
        <a:solidFill>
          <a:schemeClr val="tx1"/>
        </a:solidFill>
        <a:latin typeface="+mn-lt"/>
        <a:ea typeface="+mn-ea"/>
        <a:cs typeface="+mn-cs"/>
      </a:defRPr>
    </a:lvl2pPr>
    <a:lvl3pPr marL="1581231" algn="l" defTabSz="1581231" rtl="0" eaLnBrk="1" latinLnBrk="0" hangingPunct="1">
      <a:defRPr kumimoji="1" sz="2044" kern="1200">
        <a:solidFill>
          <a:schemeClr val="tx1"/>
        </a:solidFill>
        <a:latin typeface="+mn-lt"/>
        <a:ea typeface="+mn-ea"/>
        <a:cs typeface="+mn-cs"/>
      </a:defRPr>
    </a:lvl3pPr>
    <a:lvl4pPr marL="2371846" algn="l" defTabSz="1581231" rtl="0" eaLnBrk="1" latinLnBrk="0" hangingPunct="1">
      <a:defRPr kumimoji="1" sz="2044" kern="1200">
        <a:solidFill>
          <a:schemeClr val="tx1"/>
        </a:solidFill>
        <a:latin typeface="+mn-lt"/>
        <a:ea typeface="+mn-ea"/>
        <a:cs typeface="+mn-cs"/>
      </a:defRPr>
    </a:lvl4pPr>
    <a:lvl5pPr marL="3162460" algn="l" defTabSz="1581231" rtl="0" eaLnBrk="1" latinLnBrk="0" hangingPunct="1">
      <a:defRPr kumimoji="1" sz="2044" kern="1200">
        <a:solidFill>
          <a:schemeClr val="tx1"/>
        </a:solidFill>
        <a:latin typeface="+mn-lt"/>
        <a:ea typeface="+mn-ea"/>
        <a:cs typeface="+mn-cs"/>
      </a:defRPr>
    </a:lvl5pPr>
    <a:lvl6pPr marL="3953075" algn="l" defTabSz="1581231" rtl="0" eaLnBrk="1" latinLnBrk="0" hangingPunct="1">
      <a:defRPr kumimoji="1" sz="2044" kern="1200">
        <a:solidFill>
          <a:schemeClr val="tx1"/>
        </a:solidFill>
        <a:latin typeface="+mn-lt"/>
        <a:ea typeface="+mn-ea"/>
        <a:cs typeface="+mn-cs"/>
      </a:defRPr>
    </a:lvl6pPr>
    <a:lvl7pPr marL="4743693" algn="l" defTabSz="1581231" rtl="0" eaLnBrk="1" latinLnBrk="0" hangingPunct="1">
      <a:defRPr kumimoji="1" sz="2044" kern="1200">
        <a:solidFill>
          <a:schemeClr val="tx1"/>
        </a:solidFill>
        <a:latin typeface="+mn-lt"/>
        <a:ea typeface="+mn-ea"/>
        <a:cs typeface="+mn-cs"/>
      </a:defRPr>
    </a:lvl7pPr>
    <a:lvl8pPr marL="5534305" algn="l" defTabSz="1581231" rtl="0" eaLnBrk="1" latinLnBrk="0" hangingPunct="1">
      <a:defRPr kumimoji="1" sz="2044" kern="1200">
        <a:solidFill>
          <a:schemeClr val="tx1"/>
        </a:solidFill>
        <a:latin typeface="+mn-lt"/>
        <a:ea typeface="+mn-ea"/>
        <a:cs typeface="+mn-cs"/>
      </a:defRPr>
    </a:lvl8pPr>
    <a:lvl9pPr marL="6324921" algn="l" defTabSz="1581231" rtl="0" eaLnBrk="1" latinLnBrk="0" hangingPunct="1">
      <a:defRPr kumimoji="1" sz="2044"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1333" y="3218335"/>
            <a:ext cx="12821761" cy="2220691"/>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2667" y="5870686"/>
            <a:ext cx="10559098" cy="2647564"/>
          </a:xfrm>
        </p:spPr>
        <p:txBody>
          <a:bodyPr/>
          <a:lstStyle>
            <a:lvl1pPr marL="0" indent="0" algn="ctr">
              <a:buNone/>
              <a:defRPr>
                <a:solidFill>
                  <a:schemeClr val="tx1">
                    <a:tint val="75000"/>
                  </a:schemeClr>
                </a:solidFill>
              </a:defRPr>
            </a:lvl1pPr>
            <a:lvl2pPr marL="695719" indent="0" algn="ctr">
              <a:buNone/>
              <a:defRPr>
                <a:solidFill>
                  <a:schemeClr val="tx1">
                    <a:tint val="75000"/>
                  </a:schemeClr>
                </a:solidFill>
              </a:defRPr>
            </a:lvl2pPr>
            <a:lvl3pPr marL="1391436" indent="0" algn="ctr">
              <a:buNone/>
              <a:defRPr>
                <a:solidFill>
                  <a:schemeClr val="tx1">
                    <a:tint val="75000"/>
                  </a:schemeClr>
                </a:solidFill>
              </a:defRPr>
            </a:lvl3pPr>
            <a:lvl4pPr marL="2087157" indent="0" algn="ctr">
              <a:buNone/>
              <a:defRPr>
                <a:solidFill>
                  <a:schemeClr val="tx1">
                    <a:tint val="75000"/>
                  </a:schemeClr>
                </a:solidFill>
              </a:defRPr>
            </a:lvl4pPr>
            <a:lvl5pPr marL="2782876" indent="0" algn="ctr">
              <a:buNone/>
              <a:defRPr>
                <a:solidFill>
                  <a:schemeClr val="tx1">
                    <a:tint val="75000"/>
                  </a:schemeClr>
                </a:solidFill>
              </a:defRPr>
            </a:lvl5pPr>
            <a:lvl6pPr marL="3478595" indent="0" algn="ctr">
              <a:buNone/>
              <a:defRPr>
                <a:solidFill>
                  <a:schemeClr val="tx1">
                    <a:tint val="75000"/>
                  </a:schemeClr>
                </a:solidFill>
              </a:defRPr>
            </a:lvl6pPr>
            <a:lvl7pPr marL="4174315" indent="0" algn="ctr">
              <a:buNone/>
              <a:defRPr>
                <a:solidFill>
                  <a:schemeClr val="tx1">
                    <a:tint val="75000"/>
                  </a:schemeClr>
                </a:solidFill>
              </a:defRPr>
            </a:lvl7pPr>
            <a:lvl8pPr marL="4870034" indent="0" algn="ctr">
              <a:buNone/>
              <a:defRPr>
                <a:solidFill>
                  <a:schemeClr val="tx1">
                    <a:tint val="75000"/>
                  </a:schemeClr>
                </a:solidFill>
              </a:defRPr>
            </a:lvl8pPr>
            <a:lvl9pPr marL="556575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12007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56991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312263" y="580359"/>
            <a:ext cx="4750548" cy="1237687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55399" y="580359"/>
            <a:ext cx="14005471" cy="1237687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400871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7751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1569" y="6657283"/>
            <a:ext cx="12821761" cy="2057616"/>
          </a:xfrm>
        </p:spPr>
        <p:txBody>
          <a:bodyPr anchor="t"/>
          <a:lstStyle>
            <a:lvl1pPr algn="l">
              <a:defRPr sz="609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1569" y="4391027"/>
            <a:ext cx="12821761" cy="2266254"/>
          </a:xfrm>
        </p:spPr>
        <p:txBody>
          <a:bodyPr anchor="b"/>
          <a:lstStyle>
            <a:lvl1pPr marL="0" indent="0">
              <a:buNone/>
              <a:defRPr sz="2998">
                <a:solidFill>
                  <a:schemeClr val="tx1">
                    <a:tint val="75000"/>
                  </a:schemeClr>
                </a:solidFill>
              </a:defRPr>
            </a:lvl1pPr>
            <a:lvl2pPr marL="695719" indent="0">
              <a:buNone/>
              <a:defRPr sz="2697">
                <a:solidFill>
                  <a:schemeClr val="tx1">
                    <a:tint val="75000"/>
                  </a:schemeClr>
                </a:solidFill>
              </a:defRPr>
            </a:lvl2pPr>
            <a:lvl3pPr marL="1391436" indent="0">
              <a:buNone/>
              <a:defRPr sz="2399">
                <a:solidFill>
                  <a:schemeClr val="tx1">
                    <a:tint val="75000"/>
                  </a:schemeClr>
                </a:solidFill>
              </a:defRPr>
            </a:lvl3pPr>
            <a:lvl4pPr marL="2087157" indent="0">
              <a:buNone/>
              <a:defRPr sz="2197">
                <a:solidFill>
                  <a:schemeClr val="tx1">
                    <a:tint val="75000"/>
                  </a:schemeClr>
                </a:solidFill>
              </a:defRPr>
            </a:lvl4pPr>
            <a:lvl5pPr marL="2782876" indent="0">
              <a:buNone/>
              <a:defRPr sz="2197">
                <a:solidFill>
                  <a:schemeClr val="tx1">
                    <a:tint val="75000"/>
                  </a:schemeClr>
                </a:solidFill>
              </a:defRPr>
            </a:lvl5pPr>
            <a:lvl6pPr marL="3478595" indent="0">
              <a:buNone/>
              <a:defRPr sz="2197">
                <a:solidFill>
                  <a:schemeClr val="tx1">
                    <a:tint val="75000"/>
                  </a:schemeClr>
                </a:solidFill>
              </a:defRPr>
            </a:lvl6pPr>
            <a:lvl7pPr marL="4174315" indent="0">
              <a:buNone/>
              <a:defRPr sz="2197">
                <a:solidFill>
                  <a:schemeClr val="tx1">
                    <a:tint val="75000"/>
                  </a:schemeClr>
                </a:solidFill>
              </a:defRPr>
            </a:lvl7pPr>
            <a:lvl8pPr marL="4870034" indent="0">
              <a:buNone/>
              <a:defRPr sz="2197">
                <a:solidFill>
                  <a:schemeClr val="tx1">
                    <a:tint val="75000"/>
                  </a:schemeClr>
                </a:solidFill>
              </a:defRPr>
            </a:lvl8pPr>
            <a:lvl9pPr marL="5565753" indent="0">
              <a:buNone/>
              <a:defRPr sz="219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231671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55395" y="3383803"/>
            <a:ext cx="9378009" cy="9573428"/>
          </a:xfrm>
        </p:spPr>
        <p:txBody>
          <a:bodyPr/>
          <a:lstStyle>
            <a:lvl1pPr>
              <a:defRPr sz="4196"/>
            </a:lvl1pPr>
            <a:lvl2pPr>
              <a:defRPr sz="3696"/>
            </a:lvl2pPr>
            <a:lvl3pPr>
              <a:defRPr sz="2998"/>
            </a:lvl3pPr>
            <a:lvl4pPr>
              <a:defRPr sz="2697"/>
            </a:lvl4pPr>
            <a:lvl5pPr>
              <a:defRPr sz="2697"/>
            </a:lvl5pPr>
            <a:lvl6pPr>
              <a:defRPr sz="2697"/>
            </a:lvl6pPr>
            <a:lvl7pPr>
              <a:defRPr sz="2697"/>
            </a:lvl7pPr>
            <a:lvl8pPr>
              <a:defRPr sz="2697"/>
            </a:lvl8pPr>
            <a:lvl9pPr>
              <a:defRPr sz="269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684812" y="3383803"/>
            <a:ext cx="9378009" cy="9573428"/>
          </a:xfrm>
        </p:spPr>
        <p:txBody>
          <a:bodyPr/>
          <a:lstStyle>
            <a:lvl1pPr>
              <a:defRPr sz="4196"/>
            </a:lvl1pPr>
            <a:lvl2pPr>
              <a:defRPr sz="3696"/>
            </a:lvl2pPr>
            <a:lvl3pPr>
              <a:defRPr sz="2998"/>
            </a:lvl3pPr>
            <a:lvl4pPr>
              <a:defRPr sz="2697"/>
            </a:lvl4pPr>
            <a:lvl5pPr>
              <a:defRPr sz="2697"/>
            </a:lvl5pPr>
            <a:lvl6pPr>
              <a:defRPr sz="2697"/>
            </a:lvl6pPr>
            <a:lvl7pPr>
              <a:defRPr sz="2697"/>
            </a:lvl7pPr>
            <a:lvl8pPr>
              <a:defRPr sz="2697"/>
            </a:lvl8pPr>
            <a:lvl9pPr>
              <a:defRPr sz="269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7739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54222" y="414893"/>
            <a:ext cx="13575983" cy="172667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4228" y="2319017"/>
            <a:ext cx="6664909" cy="966457"/>
          </a:xfrm>
        </p:spPr>
        <p:txBody>
          <a:bodyPr anchor="b"/>
          <a:lstStyle>
            <a:lvl1pPr marL="0" indent="0">
              <a:buNone/>
              <a:defRPr sz="3696" b="1"/>
            </a:lvl1pPr>
            <a:lvl2pPr marL="695719" indent="0">
              <a:buNone/>
              <a:defRPr sz="2998" b="1"/>
            </a:lvl2pPr>
            <a:lvl3pPr marL="1391436" indent="0">
              <a:buNone/>
              <a:defRPr sz="2697" b="1"/>
            </a:lvl3pPr>
            <a:lvl4pPr marL="2087157" indent="0">
              <a:buNone/>
              <a:defRPr sz="2399" b="1"/>
            </a:lvl4pPr>
            <a:lvl5pPr marL="2782876" indent="0">
              <a:buNone/>
              <a:defRPr sz="2399" b="1"/>
            </a:lvl5pPr>
            <a:lvl6pPr marL="3478595" indent="0">
              <a:buNone/>
              <a:defRPr sz="2399" b="1"/>
            </a:lvl6pPr>
            <a:lvl7pPr marL="4174315" indent="0">
              <a:buNone/>
              <a:defRPr sz="2399" b="1"/>
            </a:lvl7pPr>
            <a:lvl8pPr marL="4870034" indent="0">
              <a:buNone/>
              <a:defRPr sz="2399" b="1"/>
            </a:lvl8pPr>
            <a:lvl9pPr marL="5565753" indent="0">
              <a:buNone/>
              <a:defRPr sz="2399"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4228" y="3285472"/>
            <a:ext cx="6664909" cy="5969006"/>
          </a:xfrm>
        </p:spPr>
        <p:txBody>
          <a:bodyPr/>
          <a:lstStyle>
            <a:lvl1pPr>
              <a:defRPr sz="3696"/>
            </a:lvl1pPr>
            <a:lvl2pPr>
              <a:defRPr sz="2998"/>
            </a:lvl2pPr>
            <a:lvl3pPr>
              <a:defRPr sz="2697"/>
            </a:lvl3pPr>
            <a:lvl4pPr>
              <a:defRPr sz="2399"/>
            </a:lvl4pPr>
            <a:lvl5pPr>
              <a:defRPr sz="2399"/>
            </a:lvl5pPr>
            <a:lvl6pPr>
              <a:defRPr sz="2399"/>
            </a:lvl6pPr>
            <a:lvl7pPr>
              <a:defRPr sz="2399"/>
            </a:lvl7pPr>
            <a:lvl8pPr>
              <a:defRPr sz="2399"/>
            </a:lvl8pPr>
            <a:lvl9pPr>
              <a:defRPr sz="23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62690" y="2319017"/>
            <a:ext cx="6667527" cy="966457"/>
          </a:xfrm>
        </p:spPr>
        <p:txBody>
          <a:bodyPr anchor="b"/>
          <a:lstStyle>
            <a:lvl1pPr marL="0" indent="0">
              <a:buNone/>
              <a:defRPr sz="3696" b="1"/>
            </a:lvl1pPr>
            <a:lvl2pPr marL="695719" indent="0">
              <a:buNone/>
              <a:defRPr sz="2998" b="1"/>
            </a:lvl2pPr>
            <a:lvl3pPr marL="1391436" indent="0">
              <a:buNone/>
              <a:defRPr sz="2697" b="1"/>
            </a:lvl3pPr>
            <a:lvl4pPr marL="2087157" indent="0">
              <a:buNone/>
              <a:defRPr sz="2399" b="1"/>
            </a:lvl4pPr>
            <a:lvl5pPr marL="2782876" indent="0">
              <a:buNone/>
              <a:defRPr sz="2399" b="1"/>
            </a:lvl5pPr>
            <a:lvl6pPr marL="3478595" indent="0">
              <a:buNone/>
              <a:defRPr sz="2399" b="1"/>
            </a:lvl6pPr>
            <a:lvl7pPr marL="4174315" indent="0">
              <a:buNone/>
              <a:defRPr sz="2399" b="1"/>
            </a:lvl7pPr>
            <a:lvl8pPr marL="4870034" indent="0">
              <a:buNone/>
              <a:defRPr sz="2399" b="1"/>
            </a:lvl8pPr>
            <a:lvl9pPr marL="5565753" indent="0">
              <a:buNone/>
              <a:defRPr sz="2399"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62690" y="3285472"/>
            <a:ext cx="6667527" cy="5969006"/>
          </a:xfrm>
        </p:spPr>
        <p:txBody>
          <a:bodyPr/>
          <a:lstStyle>
            <a:lvl1pPr>
              <a:defRPr sz="3696"/>
            </a:lvl1pPr>
            <a:lvl2pPr>
              <a:defRPr sz="2998"/>
            </a:lvl2pPr>
            <a:lvl3pPr>
              <a:defRPr sz="2697"/>
            </a:lvl3pPr>
            <a:lvl4pPr>
              <a:defRPr sz="2399"/>
            </a:lvl4pPr>
            <a:lvl5pPr>
              <a:defRPr sz="2399"/>
            </a:lvl5pPr>
            <a:lvl6pPr>
              <a:defRPr sz="2399"/>
            </a:lvl6pPr>
            <a:lvl7pPr>
              <a:defRPr sz="2399"/>
            </a:lvl7pPr>
            <a:lvl8pPr>
              <a:defRPr sz="2399"/>
            </a:lvl8pPr>
            <a:lvl9pPr>
              <a:defRPr sz="23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132857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41858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11345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4225" y="412488"/>
            <a:ext cx="4962674" cy="1755450"/>
          </a:xfrm>
        </p:spPr>
        <p:txBody>
          <a:bodyPr anchor="b"/>
          <a:lstStyle>
            <a:lvl1pPr algn="l">
              <a:defRPr sz="299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897592" y="412495"/>
            <a:ext cx="8432613" cy="8841995"/>
          </a:xfrm>
        </p:spPr>
        <p:txBody>
          <a:bodyPr/>
          <a:lstStyle>
            <a:lvl1pPr>
              <a:defRPr sz="4894"/>
            </a:lvl1pPr>
            <a:lvl2pPr>
              <a:defRPr sz="4196"/>
            </a:lvl2pPr>
            <a:lvl3pPr>
              <a:defRPr sz="3696"/>
            </a:lvl3pPr>
            <a:lvl4pPr>
              <a:defRPr sz="2998"/>
            </a:lvl4pPr>
            <a:lvl5pPr>
              <a:defRPr sz="2998"/>
            </a:lvl5pPr>
            <a:lvl6pPr>
              <a:defRPr sz="2998"/>
            </a:lvl6pPr>
            <a:lvl7pPr>
              <a:defRPr sz="2998"/>
            </a:lvl7pPr>
            <a:lvl8pPr>
              <a:defRPr sz="2998"/>
            </a:lvl8pPr>
            <a:lvl9pPr>
              <a:defRPr sz="299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4225" y="2167940"/>
            <a:ext cx="4962674" cy="7086545"/>
          </a:xfrm>
        </p:spPr>
        <p:txBody>
          <a:bodyPr/>
          <a:lstStyle>
            <a:lvl1pPr marL="0" indent="0">
              <a:buNone/>
              <a:defRPr sz="2197"/>
            </a:lvl1pPr>
            <a:lvl2pPr marL="695719" indent="0">
              <a:buNone/>
              <a:defRPr sz="1798"/>
            </a:lvl2pPr>
            <a:lvl3pPr marL="1391436" indent="0">
              <a:buNone/>
              <a:defRPr sz="1497"/>
            </a:lvl3pPr>
            <a:lvl4pPr marL="2087157" indent="0">
              <a:buNone/>
              <a:defRPr sz="1398"/>
            </a:lvl4pPr>
            <a:lvl5pPr marL="2782876" indent="0">
              <a:buNone/>
              <a:defRPr sz="1398"/>
            </a:lvl5pPr>
            <a:lvl6pPr marL="3478595" indent="0">
              <a:buNone/>
              <a:defRPr sz="1398"/>
            </a:lvl6pPr>
            <a:lvl7pPr marL="4174315" indent="0">
              <a:buNone/>
              <a:defRPr sz="1398"/>
            </a:lvl7pPr>
            <a:lvl8pPr marL="4870034" indent="0">
              <a:buNone/>
              <a:defRPr sz="1398"/>
            </a:lvl8pPr>
            <a:lvl9pPr marL="5565753" indent="0">
              <a:buNone/>
              <a:defRPr sz="13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133530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56655" y="7252028"/>
            <a:ext cx="9050655" cy="856140"/>
          </a:xfrm>
        </p:spPr>
        <p:txBody>
          <a:bodyPr anchor="b"/>
          <a:lstStyle>
            <a:lvl1pPr algn="l">
              <a:defRPr sz="2998" b="1"/>
            </a:lvl1pPr>
          </a:lstStyle>
          <a:p>
            <a:r>
              <a:rPr kumimoji="1" lang="ja-JP" altLang="en-US"/>
              <a:t>マスター タイトルの書式設定</a:t>
            </a:r>
          </a:p>
        </p:txBody>
      </p:sp>
      <p:sp>
        <p:nvSpPr>
          <p:cNvPr id="3" name="図プレースホルダー 2"/>
          <p:cNvSpPr>
            <a:spLocks noGrp="1"/>
          </p:cNvSpPr>
          <p:nvPr>
            <p:ph type="pic" idx="1"/>
          </p:nvPr>
        </p:nvSpPr>
        <p:spPr>
          <a:xfrm>
            <a:off x="2956655" y="925691"/>
            <a:ext cx="9050655" cy="6216015"/>
          </a:xfrm>
        </p:spPr>
        <p:txBody>
          <a:bodyPr/>
          <a:lstStyle>
            <a:lvl1pPr marL="0" indent="0">
              <a:buNone/>
              <a:defRPr sz="4894"/>
            </a:lvl1pPr>
            <a:lvl2pPr marL="695719" indent="0">
              <a:buNone/>
              <a:defRPr sz="4196"/>
            </a:lvl2pPr>
            <a:lvl3pPr marL="1391436" indent="0">
              <a:buNone/>
              <a:defRPr sz="3696"/>
            </a:lvl3pPr>
            <a:lvl4pPr marL="2087157" indent="0">
              <a:buNone/>
              <a:defRPr sz="2998"/>
            </a:lvl4pPr>
            <a:lvl5pPr marL="2782876" indent="0">
              <a:buNone/>
              <a:defRPr sz="2998"/>
            </a:lvl5pPr>
            <a:lvl6pPr marL="3478595" indent="0">
              <a:buNone/>
              <a:defRPr sz="2998"/>
            </a:lvl6pPr>
            <a:lvl7pPr marL="4174315" indent="0">
              <a:buNone/>
              <a:defRPr sz="2998"/>
            </a:lvl7pPr>
            <a:lvl8pPr marL="4870034" indent="0">
              <a:buNone/>
              <a:defRPr sz="2998"/>
            </a:lvl8pPr>
            <a:lvl9pPr marL="5565753" indent="0">
              <a:buNone/>
              <a:defRPr sz="2998"/>
            </a:lvl9pPr>
          </a:lstStyle>
          <a:p>
            <a:endParaRPr kumimoji="1" lang="ja-JP" altLang="en-US"/>
          </a:p>
        </p:txBody>
      </p:sp>
      <p:sp>
        <p:nvSpPr>
          <p:cNvPr id="4" name="テキスト プレースホルダー 3"/>
          <p:cNvSpPr>
            <a:spLocks noGrp="1"/>
          </p:cNvSpPr>
          <p:nvPr>
            <p:ph type="body" sz="half" idx="2"/>
          </p:nvPr>
        </p:nvSpPr>
        <p:spPr>
          <a:xfrm>
            <a:off x="2956655" y="8108168"/>
            <a:ext cx="9050655" cy="1215865"/>
          </a:xfrm>
        </p:spPr>
        <p:txBody>
          <a:bodyPr/>
          <a:lstStyle>
            <a:lvl1pPr marL="0" indent="0">
              <a:buNone/>
              <a:defRPr sz="2197"/>
            </a:lvl1pPr>
            <a:lvl2pPr marL="695719" indent="0">
              <a:buNone/>
              <a:defRPr sz="1798"/>
            </a:lvl2pPr>
            <a:lvl3pPr marL="1391436" indent="0">
              <a:buNone/>
              <a:defRPr sz="1497"/>
            </a:lvl3pPr>
            <a:lvl4pPr marL="2087157" indent="0">
              <a:buNone/>
              <a:defRPr sz="1398"/>
            </a:lvl4pPr>
            <a:lvl5pPr marL="2782876" indent="0">
              <a:buNone/>
              <a:defRPr sz="1398"/>
            </a:lvl5pPr>
            <a:lvl6pPr marL="3478595" indent="0">
              <a:buNone/>
              <a:defRPr sz="1398"/>
            </a:lvl6pPr>
            <a:lvl7pPr marL="4174315" indent="0">
              <a:buNone/>
              <a:defRPr sz="1398"/>
            </a:lvl7pPr>
            <a:lvl8pPr marL="4870034" indent="0">
              <a:buNone/>
              <a:defRPr sz="1398"/>
            </a:lvl8pPr>
            <a:lvl9pPr marL="5565753" indent="0">
              <a:buNone/>
              <a:defRPr sz="13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112A90-2548-4CD9-804C-31E4E6B4E081}" type="datetimeFigureOut">
              <a:rPr kumimoji="1" lang="ja-JP" altLang="en-US" smtClean="0"/>
              <a:t>2024/3/22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3592007504"/>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4222" y="414893"/>
            <a:ext cx="13575983" cy="1726673"/>
          </a:xfrm>
          <a:prstGeom prst="rect">
            <a:avLst/>
          </a:prstGeom>
        </p:spPr>
        <p:txBody>
          <a:bodyPr vert="horz" lIns="139281" tIns="69641" rIns="139281" bIns="6964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4222" y="2417348"/>
            <a:ext cx="13575983" cy="6837140"/>
          </a:xfrm>
          <a:prstGeom prst="rect">
            <a:avLst/>
          </a:prstGeom>
        </p:spPr>
        <p:txBody>
          <a:bodyPr vert="horz" lIns="139281" tIns="69641" rIns="139281" bIns="6964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4232" y="9602221"/>
            <a:ext cx="3519698" cy="551575"/>
          </a:xfrm>
          <a:prstGeom prst="rect">
            <a:avLst/>
          </a:prstGeom>
        </p:spPr>
        <p:txBody>
          <a:bodyPr vert="horz" lIns="139281" tIns="69641" rIns="139281" bIns="69641" rtlCol="0" anchor="ctr"/>
          <a:lstStyle>
            <a:lvl1pPr algn="l">
              <a:defRPr sz="1798">
                <a:solidFill>
                  <a:schemeClr val="tx1">
                    <a:tint val="75000"/>
                  </a:schemeClr>
                </a:solidFill>
              </a:defRPr>
            </a:lvl1pPr>
          </a:lstStyle>
          <a:p>
            <a:fld id="{91112A90-2548-4CD9-804C-31E4E6B4E081}" type="datetimeFigureOut">
              <a:rPr kumimoji="1" lang="ja-JP" altLang="en-US" smtClean="0"/>
              <a:t>2024/3/22</a:t>
            </a:fld>
            <a:endParaRPr kumimoji="1" lang="ja-JP" altLang="en-US"/>
          </a:p>
        </p:txBody>
      </p:sp>
      <p:sp>
        <p:nvSpPr>
          <p:cNvPr id="5" name="フッター プレースホルダー 4"/>
          <p:cNvSpPr>
            <a:spLocks noGrp="1"/>
          </p:cNvSpPr>
          <p:nvPr>
            <p:ph type="ftr" sz="quarter" idx="3"/>
          </p:nvPr>
        </p:nvSpPr>
        <p:spPr>
          <a:xfrm>
            <a:off x="5153860" y="9602221"/>
            <a:ext cx="4776733" cy="551575"/>
          </a:xfrm>
          <a:prstGeom prst="rect">
            <a:avLst/>
          </a:prstGeom>
        </p:spPr>
        <p:txBody>
          <a:bodyPr vert="horz" lIns="139281" tIns="69641" rIns="139281" bIns="69641" rtlCol="0" anchor="ctr"/>
          <a:lstStyle>
            <a:lvl1pPr algn="ctr">
              <a:defRPr sz="179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10512" y="9602221"/>
            <a:ext cx="3519698" cy="551575"/>
          </a:xfrm>
          <a:prstGeom prst="rect">
            <a:avLst/>
          </a:prstGeom>
        </p:spPr>
        <p:txBody>
          <a:bodyPr vert="horz" lIns="139281" tIns="69641" rIns="139281" bIns="69641" rtlCol="0" anchor="ctr"/>
          <a:lstStyle>
            <a:lvl1pPr algn="r">
              <a:defRPr sz="1798">
                <a:solidFill>
                  <a:schemeClr val="tx1">
                    <a:tint val="75000"/>
                  </a:schemeClr>
                </a:solidFill>
              </a:defRPr>
            </a:lvl1pPr>
          </a:lstStyle>
          <a:p>
            <a:fld id="{8CD802A8-3AEB-44C5-8812-5EB25498FC59}" type="slidenum">
              <a:rPr kumimoji="1" lang="ja-JP" altLang="en-US" smtClean="0"/>
              <a:t>‹#›</a:t>
            </a:fld>
            <a:endParaRPr kumimoji="1" lang="ja-JP" altLang="en-US"/>
          </a:p>
        </p:txBody>
      </p:sp>
    </p:spTree>
    <p:extLst>
      <p:ext uri="{BB962C8B-B14F-4D97-AF65-F5344CB8AC3E}">
        <p14:creationId xmlns:p14="http://schemas.microsoft.com/office/powerpoint/2010/main" val="2079777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91436" rtl="0" eaLnBrk="1" latinLnBrk="0" hangingPunct="1">
        <a:spcBef>
          <a:spcPct val="0"/>
        </a:spcBef>
        <a:buNone/>
        <a:defRPr kumimoji="1" sz="6694" kern="1200">
          <a:solidFill>
            <a:schemeClr val="tx1"/>
          </a:solidFill>
          <a:latin typeface="+mj-lt"/>
          <a:ea typeface="+mj-ea"/>
          <a:cs typeface="+mj-cs"/>
        </a:defRPr>
      </a:lvl1pPr>
    </p:titleStyle>
    <p:bodyStyle>
      <a:lvl1pPr marL="521789" indent="-521789" algn="l" defTabSz="1391436" rtl="0" eaLnBrk="1" latinLnBrk="0" hangingPunct="1">
        <a:spcBef>
          <a:spcPct val="20000"/>
        </a:spcBef>
        <a:buFont typeface="Arial" panose="020B0604020202020204" pitchFamily="34" charset="0"/>
        <a:buChar char="•"/>
        <a:defRPr kumimoji="1" sz="4894" kern="1200">
          <a:solidFill>
            <a:schemeClr val="tx1"/>
          </a:solidFill>
          <a:latin typeface="+mn-lt"/>
          <a:ea typeface="+mn-ea"/>
          <a:cs typeface="+mn-cs"/>
        </a:defRPr>
      </a:lvl1pPr>
      <a:lvl2pPr marL="1130543" indent="-434825" algn="l" defTabSz="1391436" rtl="0" eaLnBrk="1" latinLnBrk="0" hangingPunct="1">
        <a:spcBef>
          <a:spcPct val="20000"/>
        </a:spcBef>
        <a:buFont typeface="Arial" panose="020B0604020202020204" pitchFamily="34" charset="0"/>
        <a:buChar char="–"/>
        <a:defRPr kumimoji="1" sz="4196" kern="1200">
          <a:solidFill>
            <a:schemeClr val="tx1"/>
          </a:solidFill>
          <a:latin typeface="+mn-lt"/>
          <a:ea typeface="+mn-ea"/>
          <a:cs typeface="+mn-cs"/>
        </a:defRPr>
      </a:lvl2pPr>
      <a:lvl3pPr marL="1739300" indent="-347858" algn="l" defTabSz="1391436" rtl="0" eaLnBrk="1" latinLnBrk="0" hangingPunct="1">
        <a:spcBef>
          <a:spcPct val="20000"/>
        </a:spcBef>
        <a:buFont typeface="Arial" panose="020B0604020202020204" pitchFamily="34" charset="0"/>
        <a:buChar char="•"/>
        <a:defRPr kumimoji="1" sz="3696" kern="1200">
          <a:solidFill>
            <a:schemeClr val="tx1"/>
          </a:solidFill>
          <a:latin typeface="+mn-lt"/>
          <a:ea typeface="+mn-ea"/>
          <a:cs typeface="+mn-cs"/>
        </a:defRPr>
      </a:lvl3pPr>
      <a:lvl4pPr marL="2435019" indent="-347858" algn="l" defTabSz="1391436" rtl="0" eaLnBrk="1" latinLnBrk="0" hangingPunct="1">
        <a:spcBef>
          <a:spcPct val="20000"/>
        </a:spcBef>
        <a:buFont typeface="Arial" panose="020B0604020202020204" pitchFamily="34" charset="0"/>
        <a:buChar char="–"/>
        <a:defRPr kumimoji="1" sz="2998" kern="1200">
          <a:solidFill>
            <a:schemeClr val="tx1"/>
          </a:solidFill>
          <a:latin typeface="+mn-lt"/>
          <a:ea typeface="+mn-ea"/>
          <a:cs typeface="+mn-cs"/>
        </a:defRPr>
      </a:lvl4pPr>
      <a:lvl5pPr marL="3130738" indent="-347858" algn="l" defTabSz="1391436" rtl="0" eaLnBrk="1" latinLnBrk="0" hangingPunct="1">
        <a:spcBef>
          <a:spcPct val="20000"/>
        </a:spcBef>
        <a:buFont typeface="Arial" panose="020B0604020202020204" pitchFamily="34" charset="0"/>
        <a:buChar char="»"/>
        <a:defRPr kumimoji="1" sz="2998" kern="1200">
          <a:solidFill>
            <a:schemeClr val="tx1"/>
          </a:solidFill>
          <a:latin typeface="+mn-lt"/>
          <a:ea typeface="+mn-ea"/>
          <a:cs typeface="+mn-cs"/>
        </a:defRPr>
      </a:lvl5pPr>
      <a:lvl6pPr marL="3826455" indent="-347858" algn="l" defTabSz="1391436" rtl="0" eaLnBrk="1" latinLnBrk="0" hangingPunct="1">
        <a:spcBef>
          <a:spcPct val="20000"/>
        </a:spcBef>
        <a:buFont typeface="Arial" panose="020B0604020202020204" pitchFamily="34" charset="0"/>
        <a:buChar char="•"/>
        <a:defRPr kumimoji="1" sz="2998" kern="1200">
          <a:solidFill>
            <a:schemeClr val="tx1"/>
          </a:solidFill>
          <a:latin typeface="+mn-lt"/>
          <a:ea typeface="+mn-ea"/>
          <a:cs typeface="+mn-cs"/>
        </a:defRPr>
      </a:lvl6pPr>
      <a:lvl7pPr marL="4522176" indent="-347858" algn="l" defTabSz="1391436" rtl="0" eaLnBrk="1" latinLnBrk="0" hangingPunct="1">
        <a:spcBef>
          <a:spcPct val="20000"/>
        </a:spcBef>
        <a:buFont typeface="Arial" panose="020B0604020202020204" pitchFamily="34" charset="0"/>
        <a:buChar char="•"/>
        <a:defRPr kumimoji="1" sz="2998" kern="1200">
          <a:solidFill>
            <a:schemeClr val="tx1"/>
          </a:solidFill>
          <a:latin typeface="+mn-lt"/>
          <a:ea typeface="+mn-ea"/>
          <a:cs typeface="+mn-cs"/>
        </a:defRPr>
      </a:lvl7pPr>
      <a:lvl8pPr marL="5217893" indent="-347858" algn="l" defTabSz="1391436" rtl="0" eaLnBrk="1" latinLnBrk="0" hangingPunct="1">
        <a:spcBef>
          <a:spcPct val="20000"/>
        </a:spcBef>
        <a:buFont typeface="Arial" panose="020B0604020202020204" pitchFamily="34" charset="0"/>
        <a:buChar char="•"/>
        <a:defRPr kumimoji="1" sz="2998" kern="1200">
          <a:solidFill>
            <a:schemeClr val="tx1"/>
          </a:solidFill>
          <a:latin typeface="+mn-lt"/>
          <a:ea typeface="+mn-ea"/>
          <a:cs typeface="+mn-cs"/>
        </a:defRPr>
      </a:lvl8pPr>
      <a:lvl9pPr marL="5913614" indent="-347858" algn="l" defTabSz="1391436" rtl="0" eaLnBrk="1" latinLnBrk="0" hangingPunct="1">
        <a:spcBef>
          <a:spcPct val="20000"/>
        </a:spcBef>
        <a:buFont typeface="Arial" panose="020B0604020202020204" pitchFamily="34" charset="0"/>
        <a:buChar char="•"/>
        <a:defRPr kumimoji="1" sz="2998" kern="1200">
          <a:solidFill>
            <a:schemeClr val="tx1"/>
          </a:solidFill>
          <a:latin typeface="+mn-lt"/>
          <a:ea typeface="+mn-ea"/>
          <a:cs typeface="+mn-cs"/>
        </a:defRPr>
      </a:lvl9pPr>
    </p:bodyStyle>
    <p:otherStyle>
      <a:defPPr>
        <a:defRPr lang="ja-JP"/>
      </a:defPPr>
      <a:lvl1pPr marL="0" algn="l" defTabSz="1391436" rtl="0" eaLnBrk="1" latinLnBrk="0" hangingPunct="1">
        <a:defRPr kumimoji="1" sz="2697" kern="1200">
          <a:solidFill>
            <a:schemeClr val="tx1"/>
          </a:solidFill>
          <a:latin typeface="+mn-lt"/>
          <a:ea typeface="+mn-ea"/>
          <a:cs typeface="+mn-cs"/>
        </a:defRPr>
      </a:lvl1pPr>
      <a:lvl2pPr marL="695719" algn="l" defTabSz="1391436" rtl="0" eaLnBrk="1" latinLnBrk="0" hangingPunct="1">
        <a:defRPr kumimoji="1" sz="2697" kern="1200">
          <a:solidFill>
            <a:schemeClr val="tx1"/>
          </a:solidFill>
          <a:latin typeface="+mn-lt"/>
          <a:ea typeface="+mn-ea"/>
          <a:cs typeface="+mn-cs"/>
        </a:defRPr>
      </a:lvl2pPr>
      <a:lvl3pPr marL="1391436" algn="l" defTabSz="1391436" rtl="0" eaLnBrk="1" latinLnBrk="0" hangingPunct="1">
        <a:defRPr kumimoji="1" sz="2697" kern="1200">
          <a:solidFill>
            <a:schemeClr val="tx1"/>
          </a:solidFill>
          <a:latin typeface="+mn-lt"/>
          <a:ea typeface="+mn-ea"/>
          <a:cs typeface="+mn-cs"/>
        </a:defRPr>
      </a:lvl3pPr>
      <a:lvl4pPr marL="2087157" algn="l" defTabSz="1391436" rtl="0" eaLnBrk="1" latinLnBrk="0" hangingPunct="1">
        <a:defRPr kumimoji="1" sz="2697" kern="1200">
          <a:solidFill>
            <a:schemeClr val="tx1"/>
          </a:solidFill>
          <a:latin typeface="+mn-lt"/>
          <a:ea typeface="+mn-ea"/>
          <a:cs typeface="+mn-cs"/>
        </a:defRPr>
      </a:lvl4pPr>
      <a:lvl5pPr marL="2782876" algn="l" defTabSz="1391436" rtl="0" eaLnBrk="1" latinLnBrk="0" hangingPunct="1">
        <a:defRPr kumimoji="1" sz="2697" kern="1200">
          <a:solidFill>
            <a:schemeClr val="tx1"/>
          </a:solidFill>
          <a:latin typeface="+mn-lt"/>
          <a:ea typeface="+mn-ea"/>
          <a:cs typeface="+mn-cs"/>
        </a:defRPr>
      </a:lvl5pPr>
      <a:lvl6pPr marL="3478595" algn="l" defTabSz="1391436" rtl="0" eaLnBrk="1" latinLnBrk="0" hangingPunct="1">
        <a:defRPr kumimoji="1" sz="2697" kern="1200">
          <a:solidFill>
            <a:schemeClr val="tx1"/>
          </a:solidFill>
          <a:latin typeface="+mn-lt"/>
          <a:ea typeface="+mn-ea"/>
          <a:cs typeface="+mn-cs"/>
        </a:defRPr>
      </a:lvl6pPr>
      <a:lvl7pPr marL="4174315" algn="l" defTabSz="1391436" rtl="0" eaLnBrk="1" latinLnBrk="0" hangingPunct="1">
        <a:defRPr kumimoji="1" sz="2697" kern="1200">
          <a:solidFill>
            <a:schemeClr val="tx1"/>
          </a:solidFill>
          <a:latin typeface="+mn-lt"/>
          <a:ea typeface="+mn-ea"/>
          <a:cs typeface="+mn-cs"/>
        </a:defRPr>
      </a:lvl7pPr>
      <a:lvl8pPr marL="4870034" algn="l" defTabSz="1391436" rtl="0" eaLnBrk="1" latinLnBrk="0" hangingPunct="1">
        <a:defRPr kumimoji="1" sz="2697" kern="1200">
          <a:solidFill>
            <a:schemeClr val="tx1"/>
          </a:solidFill>
          <a:latin typeface="+mn-lt"/>
          <a:ea typeface="+mn-ea"/>
          <a:cs typeface="+mn-cs"/>
        </a:defRPr>
      </a:lvl8pPr>
      <a:lvl9pPr marL="5565753" algn="l" defTabSz="1391436" rtl="0" eaLnBrk="1" latinLnBrk="0" hangingPunct="1">
        <a:defRPr kumimoji="1" sz="2697"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image" Target="../media/image1.emf" />
  <Relationship Id="rId1" Type="http://schemas.openxmlformats.org/officeDocument/2006/relationships/slideLayout" Target="../slideLayouts/slideLayout7.xml" />
  <Relationship Id="rId4" Type="http://schemas.openxmlformats.org/officeDocument/2006/relationships/chart" Target="../charts/chart2.xml" />
</Relationships>
</file>

<file path=ppt/slides/_rels/slide2.xml.rels>&#65279;<?xml version="1.0" encoding="utf-8" standalone="yes"?>
<Relationships xmlns="http://schemas.openxmlformats.org/package/2006/relationships">
  <Relationship Id="rId3" Type="http://schemas.openxmlformats.org/officeDocument/2006/relationships/chart" Target="../charts/chart4.xml" />
  <Relationship Id="rId2" Type="http://schemas.openxmlformats.org/officeDocument/2006/relationships/chart" Target="../charts/chart3.xml" />
  <Relationship Id="rId1" Type="http://schemas.openxmlformats.org/officeDocument/2006/relationships/slideLayout" Target="../slideLayouts/slideLayout7.xml" />
  <Relationship Id="rId6" Type="http://schemas.openxmlformats.org/officeDocument/2006/relationships/chart" Target="../charts/chart7.xml" />
  <Relationship Id="rId5" Type="http://schemas.openxmlformats.org/officeDocument/2006/relationships/chart" Target="../charts/chart6.xml" />
  <Relationship Id="rId4" Type="http://schemas.openxmlformats.org/officeDocument/2006/relationships/chart" Target="../charts/chart5.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右 4">
            <a:extLst>
              <a:ext uri="{FF2B5EF4-FFF2-40B4-BE49-F238E27FC236}">
                <a16:creationId xmlns:a16="http://schemas.microsoft.com/office/drawing/2014/main" id="{C8F226F1-3159-400E-A306-2980E65A973F}"/>
              </a:ext>
            </a:extLst>
          </p:cNvPr>
          <p:cNvSpPr>
            <a:spLocks noChangeAspect="1"/>
          </p:cNvSpPr>
          <p:nvPr/>
        </p:nvSpPr>
        <p:spPr>
          <a:xfrm rot="5400000">
            <a:off x="3632045" y="3067105"/>
            <a:ext cx="785400" cy="206930"/>
          </a:xfrm>
          <a:prstGeom prst="triangle">
            <a:avLst/>
          </a:prstGeom>
          <a:solidFill>
            <a:srgbClr val="413C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5">
              <a:solidFill>
                <a:schemeClr val="tx1">
                  <a:lumMod val="65000"/>
                  <a:lumOff val="35000"/>
                </a:schemeClr>
              </a:solidFill>
            </a:endParaRPr>
          </a:p>
        </p:txBody>
      </p:sp>
      <p:sp>
        <p:nvSpPr>
          <p:cNvPr id="3" name="正方形/長方形 2">
            <a:extLst>
              <a:ext uri="{FF2B5EF4-FFF2-40B4-BE49-F238E27FC236}">
                <a16:creationId xmlns:a16="http://schemas.microsoft.com/office/drawing/2014/main" id="{58239E9A-C950-49ED-BEAC-7F9E722C9698}"/>
              </a:ext>
            </a:extLst>
          </p:cNvPr>
          <p:cNvSpPr/>
          <p:nvPr/>
        </p:nvSpPr>
        <p:spPr>
          <a:xfrm>
            <a:off x="125388" y="105909"/>
            <a:ext cx="2187773" cy="3144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明朝" panose="02020609040205080304" pitchFamily="17" charset="-128"/>
                <a:ea typeface="ＭＳ 明朝" panose="02020609040205080304" pitchFamily="17" charset="-128"/>
              </a:rPr>
              <a:t>健康課題まとめと計画の目的</a:t>
            </a:r>
            <a:endParaRPr lang="en-US" altLang="ja-JP" sz="1200" b="1" dirty="0">
              <a:solidFill>
                <a:schemeClr val="tx1"/>
              </a:solidFill>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AB7EA59F-EBDA-462A-8E39-A22EA10AA7C2}"/>
              </a:ext>
            </a:extLst>
          </p:cNvPr>
          <p:cNvSpPr/>
          <p:nvPr/>
        </p:nvSpPr>
        <p:spPr>
          <a:xfrm>
            <a:off x="125388" y="5127236"/>
            <a:ext cx="2049856" cy="3144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明朝" panose="02020609040205080304" pitchFamily="17" charset="-128"/>
                <a:ea typeface="ＭＳ 明朝" panose="02020609040205080304" pitchFamily="17" charset="-128"/>
              </a:rPr>
              <a:t>保健事業</a:t>
            </a:r>
            <a:endParaRPr lang="en-US" altLang="ja-JP" sz="1200" b="1" dirty="0">
              <a:solidFill>
                <a:schemeClr val="tx1"/>
              </a:solidFill>
              <a:latin typeface="ＭＳ 明朝" panose="02020609040205080304" pitchFamily="17" charset="-128"/>
              <a:ea typeface="ＭＳ 明朝" panose="02020609040205080304" pitchFamily="17" charset="-128"/>
            </a:endParaRPr>
          </a:p>
        </p:txBody>
      </p:sp>
      <p:graphicFrame>
        <p:nvGraphicFramePr>
          <p:cNvPr id="5" name="表 10">
            <a:extLst>
              <a:ext uri="{FF2B5EF4-FFF2-40B4-BE49-F238E27FC236}">
                <a16:creationId xmlns:a16="http://schemas.microsoft.com/office/drawing/2014/main" id="{AE208CAA-B45D-42EC-9080-C9ABB11FAA5C}"/>
              </a:ext>
            </a:extLst>
          </p:cNvPr>
          <p:cNvGraphicFramePr>
            <a:graphicFrameLocks noGrp="1"/>
          </p:cNvGraphicFramePr>
          <p:nvPr>
            <p:extLst>
              <p:ext uri="{D42A27DB-BD31-4B8C-83A1-F6EECF244321}">
                <p14:modId xmlns:p14="http://schemas.microsoft.com/office/powerpoint/2010/main" val="138403336"/>
              </p:ext>
            </p:extLst>
          </p:nvPr>
        </p:nvGraphicFramePr>
        <p:xfrm>
          <a:off x="125388" y="492383"/>
          <a:ext cx="3744416" cy="4536503"/>
        </p:xfrm>
        <a:graphic>
          <a:graphicData uri="http://schemas.openxmlformats.org/drawingml/2006/table">
            <a:tbl>
              <a:tblPr firstRow="1" bandRow="1">
                <a:tableStyleId>{5C22544A-7EE6-4342-B048-85BDC9FD1C3A}</a:tableStyleId>
              </a:tblPr>
              <a:tblGrid>
                <a:gridCol w="315195">
                  <a:extLst>
                    <a:ext uri="{9D8B030D-6E8A-4147-A177-3AD203B41FA5}">
                      <a16:colId xmlns:a16="http://schemas.microsoft.com/office/drawing/2014/main" val="2149029685"/>
                    </a:ext>
                  </a:extLst>
                </a:gridCol>
                <a:gridCol w="2477075">
                  <a:extLst>
                    <a:ext uri="{9D8B030D-6E8A-4147-A177-3AD203B41FA5}">
                      <a16:colId xmlns:a16="http://schemas.microsoft.com/office/drawing/2014/main" val="2551385106"/>
                    </a:ext>
                  </a:extLst>
                </a:gridCol>
                <a:gridCol w="304074">
                  <a:extLst>
                    <a:ext uri="{9D8B030D-6E8A-4147-A177-3AD203B41FA5}">
                      <a16:colId xmlns:a16="http://schemas.microsoft.com/office/drawing/2014/main" val="1010607404"/>
                    </a:ext>
                  </a:extLst>
                </a:gridCol>
                <a:gridCol w="648072">
                  <a:extLst>
                    <a:ext uri="{9D8B030D-6E8A-4147-A177-3AD203B41FA5}">
                      <a16:colId xmlns:a16="http://schemas.microsoft.com/office/drawing/2014/main" val="1214239830"/>
                    </a:ext>
                  </a:extLst>
                </a:gridCol>
              </a:tblGrid>
              <a:tr h="528791">
                <a:tc>
                  <a:txBody>
                    <a:bodyPr/>
                    <a:lstStyle/>
                    <a:p>
                      <a:pPr algn="ctr"/>
                      <a:r>
                        <a:rPr kumimoji="1" lang="ja-JP" altLang="en-US" sz="700" b="0" dirty="0">
                          <a:solidFill>
                            <a:schemeClr val="tx1"/>
                          </a:solidFill>
                          <a:latin typeface="ＭＳ 明朝" panose="02020609040205080304" pitchFamily="17" charset="-128"/>
                          <a:ea typeface="ＭＳ 明朝" panose="02020609040205080304" pitchFamily="17" charset="-128"/>
                        </a:rPr>
                        <a:t>項目</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ctr"/>
                      <a:r>
                        <a:rPr kumimoji="1" lang="ja-JP" altLang="en-US" sz="700" b="0" dirty="0">
                          <a:solidFill>
                            <a:schemeClr val="tx1"/>
                          </a:solidFill>
                          <a:latin typeface="ＭＳ 明朝" panose="02020609040205080304" pitchFamily="17" charset="-128"/>
                          <a:ea typeface="ＭＳ 明朝" panose="02020609040205080304" pitchFamily="17" charset="-128"/>
                        </a:rPr>
                        <a:t>健康課題</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ctr"/>
                      <a:r>
                        <a:rPr kumimoji="1" lang="ja-JP" altLang="en-US" sz="700" b="0" dirty="0">
                          <a:solidFill>
                            <a:schemeClr val="tx1"/>
                          </a:solidFill>
                          <a:latin typeface="ＭＳ 明朝" panose="02020609040205080304" pitchFamily="17" charset="-128"/>
                          <a:ea typeface="ＭＳ 明朝" panose="02020609040205080304" pitchFamily="17" charset="-128"/>
                        </a:rPr>
                        <a:t>優先する健康課題</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ctr"/>
                      <a:r>
                        <a:rPr kumimoji="1" lang="ja-JP" altLang="en-US" sz="700" b="0" dirty="0">
                          <a:solidFill>
                            <a:schemeClr val="tx1"/>
                          </a:solidFill>
                          <a:latin typeface="ＭＳ 明朝" panose="02020609040205080304" pitchFamily="17" charset="-128"/>
                          <a:ea typeface="ＭＳ 明朝" panose="02020609040205080304" pitchFamily="17" charset="-128"/>
                        </a:rPr>
                        <a:t>対応する</a:t>
                      </a:r>
                      <a:endParaRPr kumimoji="1" lang="en-US" altLang="ja-JP" sz="700" b="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b="0" dirty="0">
                          <a:solidFill>
                            <a:schemeClr val="tx1"/>
                          </a:solidFill>
                          <a:latin typeface="ＭＳ 明朝" panose="02020609040205080304" pitchFamily="17" charset="-128"/>
                          <a:ea typeface="ＭＳ 明朝" panose="02020609040205080304" pitchFamily="17" charset="-128"/>
                        </a:rPr>
                        <a:t>保健事業</a:t>
                      </a:r>
                      <a:endParaRPr kumimoji="1" lang="en-US" altLang="ja-JP" sz="700" b="0" dirty="0">
                        <a:solidFill>
                          <a:schemeClr val="tx1"/>
                        </a:solidFill>
                        <a:latin typeface="ＭＳ 明朝" panose="02020609040205080304" pitchFamily="17" charset="-128"/>
                        <a:ea typeface="ＭＳ 明朝" panose="02020609040205080304" pitchFamily="17" charset="-128"/>
                      </a:endParaRPr>
                    </a:p>
                    <a:p>
                      <a:pPr algn="ctr"/>
                      <a:r>
                        <a:rPr kumimoji="1" lang="ja-JP" altLang="en-US" sz="700" b="0" dirty="0">
                          <a:solidFill>
                            <a:schemeClr val="tx1"/>
                          </a:solidFill>
                          <a:latin typeface="ＭＳ 明朝" panose="02020609040205080304" pitchFamily="17" charset="-128"/>
                          <a:ea typeface="ＭＳ 明朝" panose="02020609040205080304" pitchFamily="17" charset="-128"/>
                        </a:rPr>
                        <a:t>番号</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extLst>
                  <a:ext uri="{0D108BD9-81ED-4DB2-BD59-A6C34878D82A}">
                    <a16:rowId xmlns:a16="http://schemas.microsoft.com/office/drawing/2014/main" val="1911817714"/>
                  </a:ext>
                </a:extLst>
              </a:tr>
              <a:tr h="1524458">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A</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生活習慣病</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40</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50</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代の特定健診受診率が低い。</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・肥満（</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BMI25</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以上）の割合が高い。</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・メタボ該当者のうち心疾患のリスクが高くなる</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3</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項目（血圧・血糖・脂質）の重なりがある人の割合が</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1</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割を超えている。</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・入院医療費では「循環器疾患」が最も多く</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2</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割以上である。高血圧に起因する疾患によるものが多い。</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・外来医療費では糖尿病・高血圧の占める割合が高く、次いで慢性腎臓病（透析有）の医療費が高い。</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・生活習慣病対象者のうち、高血圧症治療中が約</a:t>
                      </a:r>
                      <a:r>
                        <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6</a:t>
                      </a:r>
                      <a:r>
                        <a:rPr kumimoji="1" lang="ja-JP" altLang="en-US"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割。年齢が上がるに連れて割合が増加している。</a:t>
                      </a:r>
                      <a:endParaRPr kumimoji="1" lang="en-US" altLang="ja-JP" sz="7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1</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A-</a:t>
                      </a:r>
                      <a:r>
                        <a:rPr kumimoji="1" lang="ja-JP" altLang="en-US" sz="900" dirty="0">
                          <a:solidFill>
                            <a:schemeClr val="tx1"/>
                          </a:solidFill>
                          <a:latin typeface="ＭＳ 明朝" panose="02020609040205080304" pitchFamily="17" charset="-128"/>
                          <a:ea typeface="ＭＳ 明朝" panose="02020609040205080304" pitchFamily="17" charset="-128"/>
                        </a:rPr>
                        <a:t>①～⑤</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387383"/>
                  </a:ext>
                </a:extLst>
              </a:tr>
              <a:tr h="703353">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B</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l">
                        <a:spcAft>
                          <a:spcPts val="600"/>
                        </a:spcAft>
                      </a:pPr>
                      <a:r>
                        <a:rPr lang="ja-JP" altLang="en-US" sz="700" dirty="0">
                          <a:solidFill>
                            <a:schemeClr val="tx1"/>
                          </a:solidFill>
                          <a:latin typeface="ＭＳ 明朝" panose="02020609040205080304" pitchFamily="17" charset="-128"/>
                          <a:ea typeface="ＭＳ 明朝" panose="02020609040205080304" pitchFamily="17" charset="-128"/>
                        </a:rPr>
                        <a:t>介護・高齢者支援</a:t>
                      </a:r>
                      <a:endParaRPr lang="en-US" altLang="ja-JP" sz="700" dirty="0">
                        <a:solidFill>
                          <a:schemeClr val="tx1"/>
                        </a:solidFill>
                        <a:latin typeface="ＭＳ 明朝" panose="02020609040205080304" pitchFamily="17" charset="-128"/>
                        <a:ea typeface="ＭＳ 明朝" panose="02020609040205080304" pitchFamily="17" charset="-128"/>
                      </a:endParaRPr>
                    </a:p>
                    <a:p>
                      <a:pPr marL="85725" indent="-85725" algn="l"/>
                      <a:r>
                        <a:rPr lang="ja-JP" altLang="en-US" sz="700" dirty="0">
                          <a:solidFill>
                            <a:schemeClr val="tx1"/>
                          </a:solidFill>
                          <a:latin typeface="ＭＳ 明朝" panose="02020609040205080304" pitchFamily="17" charset="-128"/>
                          <a:ea typeface="ＭＳ 明朝" panose="02020609040205080304" pitchFamily="17" charset="-128"/>
                        </a:rPr>
                        <a:t>・介護を受けているもののうち、５割近くが高血圧症、心臓病を保有している。</a:t>
                      </a:r>
                      <a:endParaRPr lang="en-US" altLang="ja-JP" sz="700" dirty="0">
                        <a:solidFill>
                          <a:schemeClr val="tx1"/>
                        </a:solidFill>
                        <a:latin typeface="ＭＳ 明朝" panose="02020609040205080304" pitchFamily="17" charset="-128"/>
                        <a:ea typeface="ＭＳ 明朝" panose="02020609040205080304" pitchFamily="17" charset="-128"/>
                      </a:endParaRPr>
                    </a:p>
                    <a:p>
                      <a:pPr algn="l"/>
                      <a:r>
                        <a:rPr lang="ja-JP" altLang="en-US" sz="700" dirty="0">
                          <a:solidFill>
                            <a:schemeClr val="tx1"/>
                          </a:solidFill>
                          <a:latin typeface="ＭＳ 明朝" panose="02020609040205080304" pitchFamily="17" charset="-128"/>
                          <a:ea typeface="ＭＳ 明朝" panose="02020609040205080304" pitchFamily="17" charset="-128"/>
                        </a:rPr>
                        <a:t>・筋骨格系の医療費割合が高い。</a:t>
                      </a: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2</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B-</a:t>
                      </a:r>
                      <a:r>
                        <a:rPr kumimoji="1" lang="ja-JP" altLang="en-US" sz="900" dirty="0">
                          <a:solidFill>
                            <a:schemeClr val="tx1"/>
                          </a:solidFill>
                          <a:latin typeface="ＭＳ 明朝" panose="02020609040205080304" pitchFamily="17" charset="-128"/>
                          <a:ea typeface="ＭＳ 明朝" panose="02020609040205080304" pitchFamily="17" charset="-128"/>
                        </a:rPr>
                        <a:t>⑥</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747197"/>
                  </a:ext>
                </a:extLst>
              </a:tr>
              <a:tr h="766048">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C</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700" dirty="0">
                          <a:solidFill>
                            <a:schemeClr val="tx1"/>
                          </a:solidFill>
                          <a:latin typeface="ＭＳ 明朝" panose="02020609040205080304" pitchFamily="17" charset="-128"/>
                          <a:ea typeface="ＭＳ 明朝" panose="02020609040205080304" pitchFamily="17" charset="-128"/>
                        </a:rPr>
                        <a:t>被保険者の健康意識</a:t>
                      </a:r>
                      <a:endParaRPr lang="en-US" altLang="ja-JP" sz="700" dirty="0">
                        <a:solidFill>
                          <a:schemeClr val="tx1"/>
                        </a:solidFill>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lang="ja-JP" altLang="en-US" sz="700" dirty="0">
                          <a:solidFill>
                            <a:schemeClr val="tx1"/>
                          </a:solidFill>
                          <a:latin typeface="ＭＳ 明朝" panose="02020609040205080304" pitchFamily="17" charset="-128"/>
                          <a:ea typeface="ＭＳ 明朝" panose="02020609040205080304" pitchFamily="17" charset="-128"/>
                        </a:rPr>
                        <a:t>・健康診査の質問票により、運動習慣がないと回答した割合は</a:t>
                      </a:r>
                      <a:r>
                        <a:rPr lang="en-US" altLang="ja-JP" sz="700" dirty="0">
                          <a:solidFill>
                            <a:schemeClr val="tx1"/>
                          </a:solidFill>
                          <a:latin typeface="ＭＳ 明朝" panose="02020609040205080304" pitchFamily="17" charset="-128"/>
                          <a:ea typeface="ＭＳ 明朝" panose="02020609040205080304" pitchFamily="17" charset="-128"/>
                        </a:rPr>
                        <a:t>72.3%</a:t>
                      </a:r>
                      <a:r>
                        <a:rPr lang="ja-JP" altLang="en-US" sz="700" dirty="0">
                          <a:solidFill>
                            <a:schemeClr val="tx1"/>
                          </a:solidFill>
                          <a:latin typeface="ＭＳ 明朝" panose="02020609040205080304" pitchFamily="17" charset="-128"/>
                          <a:ea typeface="ＭＳ 明朝" panose="02020609040205080304" pitchFamily="17" charset="-128"/>
                        </a:rPr>
                        <a:t>、生活習慣の改善意欲がないと回答した割合は</a:t>
                      </a:r>
                      <a:r>
                        <a:rPr lang="en-US" altLang="ja-JP" sz="700" dirty="0">
                          <a:solidFill>
                            <a:schemeClr val="tx1"/>
                          </a:solidFill>
                          <a:latin typeface="ＭＳ 明朝" panose="02020609040205080304" pitchFamily="17" charset="-128"/>
                          <a:ea typeface="ＭＳ 明朝" panose="02020609040205080304" pitchFamily="17" charset="-128"/>
                        </a:rPr>
                        <a:t>38.0%</a:t>
                      </a:r>
                      <a:r>
                        <a:rPr lang="ja-JP" altLang="en-US" sz="700" dirty="0">
                          <a:solidFill>
                            <a:schemeClr val="tx1"/>
                          </a:solidFill>
                          <a:latin typeface="ＭＳ 明朝" panose="02020609040205080304" pitchFamily="17" charset="-128"/>
                          <a:ea typeface="ＭＳ 明朝" panose="02020609040205080304" pitchFamily="17" charset="-128"/>
                        </a:rPr>
                        <a:t>であり、国や県、同規模自治体と比較しても多い傾向にある。</a:t>
                      </a:r>
                      <a:endParaRPr lang="en-US" altLang="ja-JP" sz="7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3</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C-</a:t>
                      </a:r>
                      <a:r>
                        <a:rPr kumimoji="1" lang="ja-JP" altLang="en-US" sz="900" dirty="0">
                          <a:solidFill>
                            <a:schemeClr val="tx1"/>
                          </a:solidFill>
                          <a:latin typeface="ＭＳ 明朝" panose="02020609040205080304" pitchFamily="17" charset="-128"/>
                          <a:ea typeface="ＭＳ 明朝" panose="02020609040205080304" pitchFamily="17" charset="-128"/>
                        </a:rPr>
                        <a:t>⑦</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080090"/>
                  </a:ext>
                </a:extLst>
              </a:tr>
              <a:tr h="1013853">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D</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EE0BB"/>
                    </a:solidFill>
                  </a:tcPr>
                </a:tc>
                <a:tc>
                  <a:txBody>
                    <a:bodyPr/>
                    <a:lstStyle/>
                    <a:p>
                      <a:pPr algn="l">
                        <a:spcAft>
                          <a:spcPts val="600"/>
                        </a:spcAft>
                      </a:pPr>
                      <a:r>
                        <a:rPr lang="ja-JP" altLang="en-US" sz="700" dirty="0">
                          <a:solidFill>
                            <a:schemeClr val="tx1"/>
                          </a:solidFill>
                          <a:latin typeface="ＭＳ 明朝" panose="02020609040205080304" pitchFamily="17" charset="-128"/>
                          <a:ea typeface="ＭＳ 明朝" panose="02020609040205080304" pitchFamily="17" charset="-128"/>
                        </a:rPr>
                        <a:t>医療費の削減</a:t>
                      </a:r>
                      <a:endParaRPr lang="en-US" altLang="ja-JP" sz="700" dirty="0">
                        <a:solidFill>
                          <a:schemeClr val="tx1"/>
                        </a:solidFill>
                        <a:latin typeface="ＭＳ 明朝" panose="02020609040205080304" pitchFamily="17" charset="-128"/>
                        <a:ea typeface="ＭＳ 明朝" panose="02020609040205080304" pitchFamily="17" charset="-128"/>
                      </a:endParaRPr>
                    </a:p>
                    <a:p>
                      <a:pPr marL="85725" indent="-85725" algn="l"/>
                      <a:r>
                        <a:rPr lang="ja-JP" altLang="en-US" sz="700" dirty="0">
                          <a:solidFill>
                            <a:schemeClr val="tx1"/>
                          </a:solidFill>
                          <a:latin typeface="ＭＳ 明朝" panose="02020609040205080304" pitchFamily="17" charset="-128"/>
                          <a:ea typeface="ＭＳ 明朝" panose="02020609040205080304" pitchFamily="17" charset="-128"/>
                        </a:rPr>
                        <a:t>・総医療費は変わらないが被保険者</a:t>
                      </a:r>
                      <a:r>
                        <a:rPr lang="en-US" altLang="ja-JP" sz="700" dirty="0">
                          <a:solidFill>
                            <a:schemeClr val="tx1"/>
                          </a:solidFill>
                          <a:latin typeface="ＭＳ 明朝" panose="02020609040205080304" pitchFamily="17" charset="-128"/>
                          <a:ea typeface="ＭＳ 明朝" panose="02020609040205080304" pitchFamily="17" charset="-128"/>
                        </a:rPr>
                        <a:t>1</a:t>
                      </a:r>
                      <a:r>
                        <a:rPr lang="ja-JP" altLang="en-US" sz="700" dirty="0">
                          <a:solidFill>
                            <a:schemeClr val="tx1"/>
                          </a:solidFill>
                          <a:latin typeface="ＭＳ 明朝" panose="02020609040205080304" pitchFamily="17" charset="-128"/>
                          <a:ea typeface="ＭＳ 明朝" panose="02020609040205080304" pitchFamily="17" charset="-128"/>
                        </a:rPr>
                        <a:t>人当たり医療費が増加傾向にある。</a:t>
                      </a:r>
                      <a:endParaRPr lang="en-US" altLang="ja-JP" sz="700" dirty="0">
                        <a:solidFill>
                          <a:schemeClr val="tx1"/>
                        </a:solidFill>
                        <a:latin typeface="ＭＳ 明朝" panose="02020609040205080304" pitchFamily="17" charset="-128"/>
                        <a:ea typeface="ＭＳ 明朝" panose="02020609040205080304" pitchFamily="17" charset="-128"/>
                      </a:endParaRPr>
                    </a:p>
                    <a:p>
                      <a:pPr marL="85725" indent="-85725" algn="l"/>
                      <a:r>
                        <a:rPr kumimoji="1" lang="ja-JP" altLang="en-US" sz="700" dirty="0">
                          <a:solidFill>
                            <a:schemeClr val="tx1"/>
                          </a:solidFill>
                          <a:latin typeface="ＭＳ 明朝" panose="02020609040205080304" pitchFamily="17" charset="-128"/>
                          <a:ea typeface="ＭＳ 明朝" panose="02020609040205080304" pitchFamily="17" charset="-128"/>
                        </a:rPr>
                        <a:t>・後発医薬品普及率が</a:t>
                      </a:r>
                      <a:r>
                        <a:rPr kumimoji="1" lang="en-US" altLang="ja-JP" sz="700" dirty="0">
                          <a:solidFill>
                            <a:schemeClr val="tx1"/>
                          </a:solidFill>
                          <a:latin typeface="ＭＳ 明朝" panose="02020609040205080304" pitchFamily="17" charset="-128"/>
                          <a:ea typeface="ＭＳ 明朝" panose="02020609040205080304" pitchFamily="17" charset="-128"/>
                        </a:rPr>
                        <a:t>80%</a:t>
                      </a:r>
                      <a:r>
                        <a:rPr kumimoji="1" lang="ja-JP" altLang="en-US" sz="700" dirty="0">
                          <a:solidFill>
                            <a:schemeClr val="tx1"/>
                          </a:solidFill>
                          <a:latin typeface="ＭＳ 明朝" panose="02020609040205080304" pitchFamily="17" charset="-128"/>
                          <a:ea typeface="ＭＳ 明朝" panose="02020609040205080304" pitchFamily="17" charset="-128"/>
                        </a:rPr>
                        <a:t>を超えているが、切替可能な被保険者が存在することが想定されるため、今後も後発医薬品への切り替えを周知し、使用割合を維持していく。</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4</a:t>
                      </a:r>
                      <a:endParaRPr kumimoji="1" lang="ja-JP" altLang="en-US" sz="9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900" dirty="0">
                          <a:solidFill>
                            <a:schemeClr val="tx1"/>
                          </a:solidFill>
                          <a:latin typeface="ＭＳ 明朝" panose="02020609040205080304" pitchFamily="17" charset="-128"/>
                          <a:ea typeface="ＭＳ 明朝" panose="02020609040205080304" pitchFamily="17" charset="-128"/>
                        </a:rPr>
                        <a:t>D-</a:t>
                      </a:r>
                      <a:r>
                        <a:rPr kumimoji="1" lang="ja-JP" altLang="en-US" sz="900" dirty="0">
                          <a:solidFill>
                            <a:schemeClr val="tx1"/>
                          </a:solidFill>
                          <a:latin typeface="ＭＳ 明朝" panose="02020609040205080304" pitchFamily="17" charset="-128"/>
                          <a:ea typeface="ＭＳ 明朝" panose="02020609040205080304" pitchFamily="17" charset="-128"/>
                        </a:rPr>
                        <a:t>⑧</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760244"/>
                  </a:ext>
                </a:extLst>
              </a:tr>
            </a:tbl>
          </a:graphicData>
        </a:graphic>
      </p:graphicFrame>
      <p:graphicFrame>
        <p:nvGraphicFramePr>
          <p:cNvPr id="6" name="表 5">
            <a:extLst>
              <a:ext uri="{FF2B5EF4-FFF2-40B4-BE49-F238E27FC236}">
                <a16:creationId xmlns:a16="http://schemas.microsoft.com/office/drawing/2014/main" id="{79C87BD8-CA50-4D30-A3E9-7D06B319554C}"/>
              </a:ext>
            </a:extLst>
          </p:cNvPr>
          <p:cNvGraphicFramePr>
            <a:graphicFrameLocks noGrp="1"/>
          </p:cNvGraphicFramePr>
          <p:nvPr>
            <p:extLst>
              <p:ext uri="{D42A27DB-BD31-4B8C-83A1-F6EECF244321}">
                <p14:modId xmlns:p14="http://schemas.microsoft.com/office/powerpoint/2010/main" val="1565095906"/>
              </p:ext>
            </p:extLst>
          </p:nvPr>
        </p:nvGraphicFramePr>
        <p:xfrm>
          <a:off x="4169765" y="492385"/>
          <a:ext cx="2658790" cy="4546225"/>
        </p:xfrm>
        <a:graphic>
          <a:graphicData uri="http://schemas.openxmlformats.org/drawingml/2006/table">
            <a:tbl>
              <a:tblPr firstRow="1" bandRow="1"/>
              <a:tblGrid>
                <a:gridCol w="420119">
                  <a:extLst>
                    <a:ext uri="{9D8B030D-6E8A-4147-A177-3AD203B41FA5}">
                      <a16:colId xmlns:a16="http://schemas.microsoft.com/office/drawing/2014/main" val="1927353330"/>
                    </a:ext>
                  </a:extLst>
                </a:gridCol>
                <a:gridCol w="2238671">
                  <a:extLst>
                    <a:ext uri="{9D8B030D-6E8A-4147-A177-3AD203B41FA5}">
                      <a16:colId xmlns:a16="http://schemas.microsoft.com/office/drawing/2014/main" val="2551385106"/>
                    </a:ext>
                  </a:extLst>
                </a:gridCol>
              </a:tblGrid>
              <a:tr h="569930">
                <a:tc>
                  <a:txBody>
                    <a:bodyPr/>
                    <a:lstStyle/>
                    <a:p>
                      <a:pPr algn="ctr"/>
                      <a:r>
                        <a:rPr kumimoji="1" lang="ja-JP" altLang="en-US" sz="800" b="0" dirty="0">
                          <a:solidFill>
                            <a:schemeClr val="tx1"/>
                          </a:solidFill>
                          <a:latin typeface="ＭＳ 明朝" panose="02020609040205080304" pitchFamily="17" charset="-128"/>
                          <a:ea typeface="ＭＳ 明朝" panose="02020609040205080304" pitchFamily="17" charset="-128"/>
                        </a:rPr>
                        <a:t>目的</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EE0BB"/>
                    </a:solidFill>
                  </a:tcPr>
                </a:tc>
                <a:tc>
                  <a:txBody>
                    <a:bodyPr/>
                    <a:lstStyle>
                      <a:lvl1pPr marL="0" algn="l" defTabSz="1392814" rtl="0" eaLnBrk="1" latinLnBrk="0" hangingPunct="1">
                        <a:defRPr kumimoji="1" sz="2700" b="1" kern="1200">
                          <a:solidFill>
                            <a:schemeClr val="lt1"/>
                          </a:solidFill>
                          <a:latin typeface="Century Schoolbook"/>
                        </a:defRPr>
                      </a:lvl1pPr>
                      <a:lvl2pPr marL="696407" algn="l" defTabSz="1392814" rtl="0" eaLnBrk="1" latinLnBrk="0" hangingPunct="1">
                        <a:defRPr kumimoji="1" sz="2700" b="1" kern="1200">
                          <a:solidFill>
                            <a:schemeClr val="lt1"/>
                          </a:solidFill>
                          <a:latin typeface="Century Schoolbook"/>
                        </a:defRPr>
                      </a:lvl2pPr>
                      <a:lvl3pPr marL="1392814" algn="l" defTabSz="1392814" rtl="0" eaLnBrk="1" latinLnBrk="0" hangingPunct="1">
                        <a:defRPr kumimoji="1" sz="2700" b="1" kern="1200">
                          <a:solidFill>
                            <a:schemeClr val="lt1"/>
                          </a:solidFill>
                          <a:latin typeface="Century Schoolbook"/>
                        </a:defRPr>
                      </a:lvl3pPr>
                      <a:lvl4pPr marL="2089221" algn="l" defTabSz="1392814" rtl="0" eaLnBrk="1" latinLnBrk="0" hangingPunct="1">
                        <a:defRPr kumimoji="1" sz="2700" b="1" kern="1200">
                          <a:solidFill>
                            <a:schemeClr val="lt1"/>
                          </a:solidFill>
                          <a:latin typeface="Century Schoolbook"/>
                        </a:defRPr>
                      </a:lvl4pPr>
                      <a:lvl5pPr marL="2785628" algn="l" defTabSz="1392814" rtl="0" eaLnBrk="1" latinLnBrk="0" hangingPunct="1">
                        <a:defRPr kumimoji="1" sz="2700" b="1" kern="1200">
                          <a:solidFill>
                            <a:schemeClr val="lt1"/>
                          </a:solidFill>
                          <a:latin typeface="Century Schoolbook"/>
                        </a:defRPr>
                      </a:lvl5pPr>
                      <a:lvl6pPr marL="3482035" algn="l" defTabSz="1392814" rtl="0" eaLnBrk="1" latinLnBrk="0" hangingPunct="1">
                        <a:defRPr kumimoji="1" sz="2700" b="1" kern="1200">
                          <a:solidFill>
                            <a:schemeClr val="lt1"/>
                          </a:solidFill>
                          <a:latin typeface="Century Schoolbook"/>
                        </a:defRPr>
                      </a:lvl6pPr>
                      <a:lvl7pPr marL="4178442" algn="l" defTabSz="1392814" rtl="0" eaLnBrk="1" latinLnBrk="0" hangingPunct="1">
                        <a:defRPr kumimoji="1" sz="2700" b="1" kern="1200">
                          <a:solidFill>
                            <a:schemeClr val="lt1"/>
                          </a:solidFill>
                          <a:latin typeface="Century Schoolbook"/>
                        </a:defRPr>
                      </a:lvl7pPr>
                      <a:lvl8pPr marL="4874849" algn="l" defTabSz="1392814" rtl="0" eaLnBrk="1" latinLnBrk="0" hangingPunct="1">
                        <a:defRPr kumimoji="1" sz="2700" b="1" kern="1200">
                          <a:solidFill>
                            <a:schemeClr val="lt1"/>
                          </a:solidFill>
                          <a:latin typeface="Century Schoolbook"/>
                        </a:defRPr>
                      </a:lvl8pPr>
                      <a:lvl9pPr marL="5571256" algn="l" defTabSz="1392814" rtl="0" eaLnBrk="1" latinLnBrk="0" hangingPunct="1">
                        <a:defRPr kumimoji="1" sz="2700" b="1" kern="1200">
                          <a:solidFill>
                            <a:schemeClr val="lt1"/>
                          </a:solidFill>
                          <a:latin typeface="Century Schoolbook"/>
                        </a:defRPr>
                      </a:lvl9pPr>
                    </a:lstStyle>
                    <a:p>
                      <a:pPr algn="ctr"/>
                      <a:r>
                        <a:rPr kumimoji="1" lang="ja-JP" altLang="en-US" sz="800" b="0" dirty="0">
                          <a:solidFill>
                            <a:schemeClr val="tx1"/>
                          </a:solidFill>
                          <a:latin typeface="ＭＳ 明朝" panose="02020609040205080304" pitchFamily="17" charset="-128"/>
                          <a:ea typeface="ＭＳ 明朝" panose="02020609040205080304" pitchFamily="17" charset="-128"/>
                        </a:rPr>
                        <a:t>＜データヘルス計画全体における目標＞</a:t>
                      </a:r>
                      <a:endParaRPr kumimoji="1" lang="en-US" altLang="ja-JP" sz="800" b="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EE0BB"/>
                    </a:solidFill>
                  </a:tcPr>
                </a:tc>
                <a:extLst>
                  <a:ext uri="{0D108BD9-81ED-4DB2-BD59-A6C34878D82A}">
                    <a16:rowId xmlns:a16="http://schemas.microsoft.com/office/drawing/2014/main" val="1911817714"/>
                  </a:ext>
                </a:extLst>
              </a:tr>
              <a:tr h="1418425">
                <a:tc rowSpan="4">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明朝" panose="02020609040205080304" pitchFamily="17" charset="-128"/>
                          <a:ea typeface="ＭＳ 明朝" panose="02020609040205080304" pitchFamily="17" charset="-128"/>
                        </a:rPr>
                        <a:t>健康寿命の延伸と医療費の適正化</a:t>
                      </a:r>
                    </a:p>
                  </a:txBody>
                  <a:tcPr marL="35958" marR="35958" marT="35958" marB="35958" vert="eaVert"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dk1"/>
                          </a:solidFill>
                          <a:latin typeface="Century Schoolbook"/>
                        </a:defRPr>
                      </a:lvl1pPr>
                      <a:lvl2pPr marL="696407" algn="l" defTabSz="1392814" rtl="0" eaLnBrk="1" latinLnBrk="0" hangingPunct="1">
                        <a:defRPr kumimoji="1" sz="2700" kern="1200">
                          <a:solidFill>
                            <a:schemeClr val="dk1"/>
                          </a:solidFill>
                          <a:latin typeface="Century Schoolbook"/>
                        </a:defRPr>
                      </a:lvl2pPr>
                      <a:lvl3pPr marL="1392814" algn="l" defTabSz="1392814" rtl="0" eaLnBrk="1" latinLnBrk="0" hangingPunct="1">
                        <a:defRPr kumimoji="1" sz="2700" kern="1200">
                          <a:solidFill>
                            <a:schemeClr val="dk1"/>
                          </a:solidFill>
                          <a:latin typeface="Century Schoolbook"/>
                        </a:defRPr>
                      </a:lvl3pPr>
                      <a:lvl4pPr marL="2089221" algn="l" defTabSz="1392814" rtl="0" eaLnBrk="1" latinLnBrk="0" hangingPunct="1">
                        <a:defRPr kumimoji="1" sz="2700" kern="1200">
                          <a:solidFill>
                            <a:schemeClr val="dk1"/>
                          </a:solidFill>
                          <a:latin typeface="Century Schoolbook"/>
                        </a:defRPr>
                      </a:lvl4pPr>
                      <a:lvl5pPr marL="2785628" algn="l" defTabSz="1392814" rtl="0" eaLnBrk="1" latinLnBrk="0" hangingPunct="1">
                        <a:defRPr kumimoji="1" sz="2700" kern="1200">
                          <a:solidFill>
                            <a:schemeClr val="dk1"/>
                          </a:solidFill>
                          <a:latin typeface="Century Schoolbook"/>
                        </a:defRPr>
                      </a:lvl5pPr>
                      <a:lvl6pPr marL="3482035" algn="l" defTabSz="1392814" rtl="0" eaLnBrk="1" latinLnBrk="0" hangingPunct="1">
                        <a:defRPr kumimoji="1" sz="2700" kern="1200">
                          <a:solidFill>
                            <a:schemeClr val="dk1"/>
                          </a:solidFill>
                          <a:latin typeface="Century Schoolbook"/>
                        </a:defRPr>
                      </a:lvl6pPr>
                      <a:lvl7pPr marL="4178442" algn="l" defTabSz="1392814" rtl="0" eaLnBrk="1" latinLnBrk="0" hangingPunct="1">
                        <a:defRPr kumimoji="1" sz="2700" kern="1200">
                          <a:solidFill>
                            <a:schemeClr val="dk1"/>
                          </a:solidFill>
                          <a:latin typeface="Century Schoolbook"/>
                        </a:defRPr>
                      </a:lvl7pPr>
                      <a:lvl8pPr marL="4874849" algn="l" defTabSz="1392814" rtl="0" eaLnBrk="1" latinLnBrk="0" hangingPunct="1">
                        <a:defRPr kumimoji="1" sz="2700" kern="1200">
                          <a:solidFill>
                            <a:schemeClr val="dk1"/>
                          </a:solidFill>
                          <a:latin typeface="Century Schoolbook"/>
                        </a:defRPr>
                      </a:lvl8pPr>
                      <a:lvl9pPr marL="5571256" algn="l" defTabSz="1392814" rtl="0" eaLnBrk="1" latinLnBrk="0" hangingPunct="1">
                        <a:defRPr kumimoji="1" sz="2700" kern="1200">
                          <a:solidFill>
                            <a:schemeClr val="dk1"/>
                          </a:solidFill>
                          <a:latin typeface="Century Schoolbook"/>
                        </a:defRPr>
                      </a:lvl9pPr>
                    </a:lstStyle>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［中長期目標］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・脳血管疾患・虚血性心疾患。透析の医療費の伸びを抑制。</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［短期目標］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・脳血管疾患、虚血性心疾患、糖尿病の重症化を予防するために、高血圧、脂質異常症、糖尿病、メタボリックシンドローム（内臓脂肪型肥満）などの対象者を減らす。</a:t>
                      </a: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387383"/>
                  </a:ext>
                </a:extLst>
              </a:tr>
              <a:tr h="70747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dk1"/>
                          </a:solidFill>
                          <a:latin typeface="Century Schoolbook"/>
                        </a:defRPr>
                      </a:lvl1pPr>
                      <a:lvl2pPr marL="696407" algn="l" defTabSz="1392814" rtl="0" eaLnBrk="1" latinLnBrk="0" hangingPunct="1">
                        <a:defRPr kumimoji="1" sz="2700" kern="1200">
                          <a:solidFill>
                            <a:schemeClr val="dk1"/>
                          </a:solidFill>
                          <a:latin typeface="Century Schoolbook"/>
                        </a:defRPr>
                      </a:lvl2pPr>
                      <a:lvl3pPr marL="1392814" algn="l" defTabSz="1392814" rtl="0" eaLnBrk="1" latinLnBrk="0" hangingPunct="1">
                        <a:defRPr kumimoji="1" sz="2700" kern="1200">
                          <a:solidFill>
                            <a:schemeClr val="dk1"/>
                          </a:solidFill>
                          <a:latin typeface="Century Schoolbook"/>
                        </a:defRPr>
                      </a:lvl3pPr>
                      <a:lvl4pPr marL="2089221" algn="l" defTabSz="1392814" rtl="0" eaLnBrk="1" latinLnBrk="0" hangingPunct="1">
                        <a:defRPr kumimoji="1" sz="2700" kern="1200">
                          <a:solidFill>
                            <a:schemeClr val="dk1"/>
                          </a:solidFill>
                          <a:latin typeface="Century Schoolbook"/>
                        </a:defRPr>
                      </a:lvl4pPr>
                      <a:lvl5pPr marL="2785628" algn="l" defTabSz="1392814" rtl="0" eaLnBrk="1" latinLnBrk="0" hangingPunct="1">
                        <a:defRPr kumimoji="1" sz="2700" kern="1200">
                          <a:solidFill>
                            <a:schemeClr val="dk1"/>
                          </a:solidFill>
                          <a:latin typeface="Century Schoolbook"/>
                        </a:defRPr>
                      </a:lvl5pPr>
                      <a:lvl6pPr marL="3482035" algn="l" defTabSz="1392814" rtl="0" eaLnBrk="1" latinLnBrk="0" hangingPunct="1">
                        <a:defRPr kumimoji="1" sz="2700" kern="1200">
                          <a:solidFill>
                            <a:schemeClr val="dk1"/>
                          </a:solidFill>
                          <a:latin typeface="Century Schoolbook"/>
                        </a:defRPr>
                      </a:lvl6pPr>
                      <a:lvl7pPr marL="4178442" algn="l" defTabSz="1392814" rtl="0" eaLnBrk="1" latinLnBrk="0" hangingPunct="1">
                        <a:defRPr kumimoji="1" sz="2700" kern="1200">
                          <a:solidFill>
                            <a:schemeClr val="dk1"/>
                          </a:solidFill>
                          <a:latin typeface="Century Schoolbook"/>
                        </a:defRPr>
                      </a:lvl7pPr>
                      <a:lvl8pPr marL="4874849" algn="l" defTabSz="1392814" rtl="0" eaLnBrk="1" latinLnBrk="0" hangingPunct="1">
                        <a:defRPr kumimoji="1" sz="2700" kern="1200">
                          <a:solidFill>
                            <a:schemeClr val="dk1"/>
                          </a:solidFill>
                          <a:latin typeface="Century Schoolbook"/>
                        </a:defRPr>
                      </a:lvl8pPr>
                      <a:lvl9pPr marL="5571256" algn="l" defTabSz="1392814" rtl="0" eaLnBrk="1" latinLnBrk="0" hangingPunct="1">
                        <a:defRPr kumimoji="1" sz="2700" kern="1200">
                          <a:solidFill>
                            <a:schemeClr val="dk1"/>
                          </a:solidFill>
                          <a:latin typeface="Century School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［中長期目標］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・筋骨格の医療費の伸びの抑制。</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［短期目標］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・血清アルブミンの有所見者の減少。</a:t>
                      </a: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613598"/>
                  </a:ext>
                </a:extLst>
              </a:tr>
              <a:tr h="81347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dk1"/>
                          </a:solidFill>
                          <a:latin typeface="Century Schoolbook"/>
                        </a:defRPr>
                      </a:lvl1pPr>
                      <a:lvl2pPr marL="696407" algn="l" defTabSz="1392814" rtl="0" eaLnBrk="1" latinLnBrk="0" hangingPunct="1">
                        <a:defRPr kumimoji="1" sz="2700" kern="1200">
                          <a:solidFill>
                            <a:schemeClr val="dk1"/>
                          </a:solidFill>
                          <a:latin typeface="Century Schoolbook"/>
                        </a:defRPr>
                      </a:lvl2pPr>
                      <a:lvl3pPr marL="1392814" algn="l" defTabSz="1392814" rtl="0" eaLnBrk="1" latinLnBrk="0" hangingPunct="1">
                        <a:defRPr kumimoji="1" sz="2700" kern="1200">
                          <a:solidFill>
                            <a:schemeClr val="dk1"/>
                          </a:solidFill>
                          <a:latin typeface="Century Schoolbook"/>
                        </a:defRPr>
                      </a:lvl3pPr>
                      <a:lvl4pPr marL="2089221" algn="l" defTabSz="1392814" rtl="0" eaLnBrk="1" latinLnBrk="0" hangingPunct="1">
                        <a:defRPr kumimoji="1" sz="2700" kern="1200">
                          <a:solidFill>
                            <a:schemeClr val="dk1"/>
                          </a:solidFill>
                          <a:latin typeface="Century Schoolbook"/>
                        </a:defRPr>
                      </a:lvl4pPr>
                      <a:lvl5pPr marL="2785628" algn="l" defTabSz="1392814" rtl="0" eaLnBrk="1" latinLnBrk="0" hangingPunct="1">
                        <a:defRPr kumimoji="1" sz="2700" kern="1200">
                          <a:solidFill>
                            <a:schemeClr val="dk1"/>
                          </a:solidFill>
                          <a:latin typeface="Century Schoolbook"/>
                        </a:defRPr>
                      </a:lvl5pPr>
                      <a:lvl6pPr marL="3482035" algn="l" defTabSz="1392814" rtl="0" eaLnBrk="1" latinLnBrk="0" hangingPunct="1">
                        <a:defRPr kumimoji="1" sz="2700" kern="1200">
                          <a:solidFill>
                            <a:schemeClr val="dk1"/>
                          </a:solidFill>
                          <a:latin typeface="Century Schoolbook"/>
                        </a:defRPr>
                      </a:lvl6pPr>
                      <a:lvl7pPr marL="4178442" algn="l" defTabSz="1392814" rtl="0" eaLnBrk="1" latinLnBrk="0" hangingPunct="1">
                        <a:defRPr kumimoji="1" sz="2700" kern="1200">
                          <a:solidFill>
                            <a:schemeClr val="dk1"/>
                          </a:solidFill>
                          <a:latin typeface="Century Schoolbook"/>
                        </a:defRPr>
                      </a:lvl7pPr>
                      <a:lvl8pPr marL="4874849" algn="l" defTabSz="1392814" rtl="0" eaLnBrk="1" latinLnBrk="0" hangingPunct="1">
                        <a:defRPr kumimoji="1" sz="2700" kern="1200">
                          <a:solidFill>
                            <a:schemeClr val="dk1"/>
                          </a:solidFill>
                          <a:latin typeface="Century Schoolbook"/>
                        </a:defRPr>
                      </a:lvl8pPr>
                      <a:lvl9pPr marL="5571256" algn="l" defTabSz="1392814" rtl="0" eaLnBrk="1" latinLnBrk="0" hangingPunct="1">
                        <a:defRPr kumimoji="1" sz="2700" kern="1200">
                          <a:solidFill>
                            <a:schemeClr val="dk1"/>
                          </a:solidFill>
                          <a:latin typeface="Century School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［中長期目標］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・自己の健康に関心を持つ住民が増える。</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［短期目標］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・健康づくりアイテム等を使用し健康づくりに取り組む者の増加。</a:t>
                      </a: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225586"/>
                  </a:ext>
                </a:extLst>
              </a:tr>
              <a:tr h="102719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dirty="0">
                        <a:solidFill>
                          <a:schemeClr val="tx1"/>
                        </a:solidFill>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dk1"/>
                          </a:solidFill>
                          <a:latin typeface="Century Schoolbook"/>
                        </a:defRPr>
                      </a:lvl1pPr>
                      <a:lvl2pPr marL="696407" algn="l" defTabSz="1392814" rtl="0" eaLnBrk="1" latinLnBrk="0" hangingPunct="1">
                        <a:defRPr kumimoji="1" sz="2700" kern="1200">
                          <a:solidFill>
                            <a:schemeClr val="dk1"/>
                          </a:solidFill>
                          <a:latin typeface="Century Schoolbook"/>
                        </a:defRPr>
                      </a:lvl2pPr>
                      <a:lvl3pPr marL="1392814" algn="l" defTabSz="1392814" rtl="0" eaLnBrk="1" latinLnBrk="0" hangingPunct="1">
                        <a:defRPr kumimoji="1" sz="2700" kern="1200">
                          <a:solidFill>
                            <a:schemeClr val="dk1"/>
                          </a:solidFill>
                          <a:latin typeface="Century Schoolbook"/>
                        </a:defRPr>
                      </a:lvl3pPr>
                      <a:lvl4pPr marL="2089221" algn="l" defTabSz="1392814" rtl="0" eaLnBrk="1" latinLnBrk="0" hangingPunct="1">
                        <a:defRPr kumimoji="1" sz="2700" kern="1200">
                          <a:solidFill>
                            <a:schemeClr val="dk1"/>
                          </a:solidFill>
                          <a:latin typeface="Century Schoolbook"/>
                        </a:defRPr>
                      </a:lvl4pPr>
                      <a:lvl5pPr marL="2785628" algn="l" defTabSz="1392814" rtl="0" eaLnBrk="1" latinLnBrk="0" hangingPunct="1">
                        <a:defRPr kumimoji="1" sz="2700" kern="1200">
                          <a:solidFill>
                            <a:schemeClr val="dk1"/>
                          </a:solidFill>
                          <a:latin typeface="Century Schoolbook"/>
                        </a:defRPr>
                      </a:lvl5pPr>
                      <a:lvl6pPr marL="3482035" algn="l" defTabSz="1392814" rtl="0" eaLnBrk="1" latinLnBrk="0" hangingPunct="1">
                        <a:defRPr kumimoji="1" sz="2700" kern="1200">
                          <a:solidFill>
                            <a:schemeClr val="dk1"/>
                          </a:solidFill>
                          <a:latin typeface="Century Schoolbook"/>
                        </a:defRPr>
                      </a:lvl6pPr>
                      <a:lvl7pPr marL="4178442" algn="l" defTabSz="1392814" rtl="0" eaLnBrk="1" latinLnBrk="0" hangingPunct="1">
                        <a:defRPr kumimoji="1" sz="2700" kern="1200">
                          <a:solidFill>
                            <a:schemeClr val="dk1"/>
                          </a:solidFill>
                          <a:latin typeface="Century Schoolbook"/>
                        </a:defRPr>
                      </a:lvl7pPr>
                      <a:lvl8pPr marL="4874849" algn="l" defTabSz="1392814" rtl="0" eaLnBrk="1" latinLnBrk="0" hangingPunct="1">
                        <a:defRPr kumimoji="1" sz="2700" kern="1200">
                          <a:solidFill>
                            <a:schemeClr val="dk1"/>
                          </a:solidFill>
                          <a:latin typeface="Century Schoolbook"/>
                        </a:defRPr>
                      </a:lvl8pPr>
                      <a:lvl9pPr marL="5571256" algn="l" defTabSz="1392814" rtl="0" eaLnBrk="1" latinLnBrk="0" hangingPunct="1">
                        <a:defRPr kumimoji="1" sz="2700" kern="1200">
                          <a:solidFill>
                            <a:schemeClr val="dk1"/>
                          </a:solidFill>
                          <a:latin typeface="Century Schoolboo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［中長期目標］</a:t>
                      </a:r>
                      <a:endParaRPr kumimoji="1" lang="en-US" altLang="ja-JP" sz="70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ＭＳ 明朝" panose="02020609040205080304" pitchFamily="17" charset="-128"/>
                          <a:ea typeface="ＭＳ 明朝" panose="02020609040205080304" pitchFamily="17" charset="-128"/>
                        </a:rPr>
                        <a:t>・医療費の適正化。</a:t>
                      </a:r>
                    </a:p>
                  </a:txBody>
                  <a:tcPr marL="35958" marR="35958" marT="35958" marB="3595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7042795"/>
                  </a:ext>
                </a:extLst>
              </a:tr>
            </a:tbl>
          </a:graphicData>
        </a:graphic>
      </p:graphicFrame>
      <p:graphicFrame>
        <p:nvGraphicFramePr>
          <p:cNvPr id="7" name="表 6">
            <a:extLst>
              <a:ext uri="{FF2B5EF4-FFF2-40B4-BE49-F238E27FC236}">
                <a16:creationId xmlns:a16="http://schemas.microsoft.com/office/drawing/2014/main" id="{57ACC1C6-5358-479A-84E6-2381094F2D05}"/>
              </a:ext>
            </a:extLst>
          </p:cNvPr>
          <p:cNvGraphicFramePr>
            <a:graphicFrameLocks noGrp="1"/>
          </p:cNvGraphicFramePr>
          <p:nvPr>
            <p:extLst>
              <p:ext uri="{D42A27DB-BD31-4B8C-83A1-F6EECF244321}">
                <p14:modId xmlns:p14="http://schemas.microsoft.com/office/powerpoint/2010/main" val="2348589023"/>
              </p:ext>
            </p:extLst>
          </p:nvPr>
        </p:nvGraphicFramePr>
        <p:xfrm>
          <a:off x="125388" y="5540052"/>
          <a:ext cx="6696746" cy="4479070"/>
        </p:xfrm>
        <a:graphic>
          <a:graphicData uri="http://schemas.openxmlformats.org/drawingml/2006/table">
            <a:tbl>
              <a:tblPr/>
              <a:tblGrid>
                <a:gridCol w="339960">
                  <a:extLst>
                    <a:ext uri="{9D8B030D-6E8A-4147-A177-3AD203B41FA5}">
                      <a16:colId xmlns:a16="http://schemas.microsoft.com/office/drawing/2014/main" val="1019916248"/>
                    </a:ext>
                  </a:extLst>
                </a:gridCol>
                <a:gridCol w="1169510">
                  <a:extLst>
                    <a:ext uri="{9D8B030D-6E8A-4147-A177-3AD203B41FA5}">
                      <a16:colId xmlns:a16="http://schemas.microsoft.com/office/drawing/2014/main" val="3318120125"/>
                    </a:ext>
                  </a:extLst>
                </a:gridCol>
                <a:gridCol w="2179629">
                  <a:extLst>
                    <a:ext uri="{9D8B030D-6E8A-4147-A177-3AD203B41FA5}">
                      <a16:colId xmlns:a16="http://schemas.microsoft.com/office/drawing/2014/main" val="844442102"/>
                    </a:ext>
                  </a:extLst>
                </a:gridCol>
                <a:gridCol w="1783509">
                  <a:extLst>
                    <a:ext uri="{9D8B030D-6E8A-4147-A177-3AD203B41FA5}">
                      <a16:colId xmlns:a16="http://schemas.microsoft.com/office/drawing/2014/main" val="2234766197"/>
                    </a:ext>
                  </a:extLst>
                </a:gridCol>
                <a:gridCol w="611469">
                  <a:extLst>
                    <a:ext uri="{9D8B030D-6E8A-4147-A177-3AD203B41FA5}">
                      <a16:colId xmlns:a16="http://schemas.microsoft.com/office/drawing/2014/main" val="2432569478"/>
                    </a:ext>
                  </a:extLst>
                </a:gridCol>
                <a:gridCol w="612669">
                  <a:extLst>
                    <a:ext uri="{9D8B030D-6E8A-4147-A177-3AD203B41FA5}">
                      <a16:colId xmlns:a16="http://schemas.microsoft.com/office/drawing/2014/main" val="381789822"/>
                    </a:ext>
                  </a:extLst>
                </a:gridCol>
              </a:tblGrid>
              <a:tr h="647926">
                <a:tc>
                  <a:txBody>
                    <a:bodyPr/>
                    <a:lstStyle/>
                    <a:p>
                      <a:pPr algn="ct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事業</a:t>
                      </a:r>
                      <a:b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番号</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事業名称</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1392814"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事業概要</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評価指標</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algn="ct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計画策定時</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実績</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2022</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年度（</a:t>
                      </a: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203484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目標値</a:t>
                      </a:r>
                    </a:p>
                    <a:p>
                      <a:pPr algn="ctr" fontAlgn="ct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2029</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R11</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2802025892"/>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①</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700" b="0" i="0" u="none" strike="noStrike" dirty="0">
                          <a:solidFill>
                            <a:schemeClr val="tx1"/>
                          </a:solidFill>
                          <a:effectLst/>
                          <a:latin typeface="ＭＳ 明朝" panose="02020609040205080304" pitchFamily="17" charset="-128"/>
                          <a:ea typeface="ＭＳ 明朝" panose="02020609040205080304" pitchFamily="17" charset="-128"/>
                        </a:rPr>
                        <a:t>特定健康診査</a:t>
                      </a:r>
                      <a:endParaRPr lang="en-US" altLang="zh-TW"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zh-TW" altLang="en-US" sz="700" b="0" i="0" u="none" strike="noStrike" dirty="0">
                          <a:solidFill>
                            <a:schemeClr val="tx1"/>
                          </a:solidFill>
                          <a:effectLst/>
                          <a:latin typeface="ＭＳ 明朝" panose="02020609040205080304" pitchFamily="17" charset="-128"/>
                          <a:ea typeface="ＭＳ 明朝" panose="02020609040205080304" pitchFamily="17" charset="-128"/>
                        </a:rPr>
                        <a:t>受診勧奨事業</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特定健康診査の受診率向上を目指す。</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特定健康診査受診率</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56.5</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60.0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5821991"/>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②</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700" b="0" i="0" u="none" strike="noStrike" dirty="0">
                          <a:solidFill>
                            <a:schemeClr val="tx1"/>
                          </a:solidFill>
                          <a:effectLst/>
                          <a:latin typeface="ＭＳ 明朝" panose="02020609040205080304" pitchFamily="17" charset="-128"/>
                          <a:ea typeface="ＭＳ 明朝" panose="02020609040205080304" pitchFamily="17" charset="-128"/>
                        </a:rPr>
                        <a:t>特定健康診査</a:t>
                      </a:r>
                      <a:endParaRPr lang="en-US" altLang="zh-TW"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zh-TW" altLang="en-US" sz="700" b="0" i="0" u="none" strike="noStrike" dirty="0">
                          <a:solidFill>
                            <a:schemeClr val="tx1"/>
                          </a:solidFill>
                          <a:effectLst/>
                          <a:latin typeface="ＭＳ 明朝" panose="02020609040205080304" pitchFamily="17" charset="-128"/>
                          <a:ea typeface="ＭＳ 明朝" panose="02020609040205080304" pitchFamily="17" charset="-128"/>
                        </a:rPr>
                        <a:t>未受診者対策事業</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特定健康診査未受診者に対する働きかけにより健診受診率向上を図る。</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代の特定健診受診率</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54.4</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58.0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1574244"/>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③</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特定保健指導予備軍への動機付けサポート事業</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特定保健指導の実施率向上を目的とし、特定保健指導予備軍への動機付け支援を行う。</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特定保健指導実施率</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60.3</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60.0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76176862"/>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④</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健診後の有所見者</a:t>
                      </a: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高血圧未治者）フォロー事業</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高血圧の重症化対象を抽出し、受診勧奨を行い、医療機関の受診につなげる。</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Ⅱ</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度高血圧以上の割合の減少</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endParaRPr lang="en-US" altLang="ja-JP" sz="4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脳梗塞の医療費に占める割合の減少</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6.5</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en-US" altLang="ja-JP" sz="4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5.9</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5.5</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en-US" altLang="ja-JP" sz="4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ja-JP"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226071"/>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A-</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⑤</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700" b="0" i="0" u="none" strike="noStrike" dirty="0">
                          <a:solidFill>
                            <a:schemeClr val="tx1"/>
                          </a:solidFill>
                          <a:effectLst/>
                          <a:latin typeface="ＭＳ 明朝" panose="02020609040205080304" pitchFamily="17" charset="-128"/>
                          <a:ea typeface="ＭＳ 明朝" panose="02020609040205080304" pitchFamily="17" charset="-128"/>
                        </a:rPr>
                        <a:t>糖尿病性腎症</a:t>
                      </a:r>
                      <a:endParaRPr lang="en-US" altLang="zh-TW"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zh-TW" altLang="en-US" sz="700" b="0" i="0" u="none" strike="noStrike" dirty="0">
                          <a:solidFill>
                            <a:schemeClr val="tx1"/>
                          </a:solidFill>
                          <a:effectLst/>
                          <a:latin typeface="ＭＳ 明朝" panose="02020609040205080304" pitchFamily="17" charset="-128"/>
                          <a:ea typeface="ＭＳ 明朝" panose="02020609040205080304" pitchFamily="17" charset="-128"/>
                        </a:rPr>
                        <a:t>重症化予防事業</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事業対象者を抽出し医療機関の受診勧奨、受診状況の確認、保健指導を行う。</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HbA1c7.0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％以上の割合の減少</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endParaRPr lang="en-US" altLang="ja-JP" sz="4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新規透析患者の減少</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7.5</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en-US" altLang="ja-JP" sz="4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人</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7.0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en-US" altLang="ja-JP" sz="6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人</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3034421"/>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B-</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⑥</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高齢者の保健事業と介護予防の一体的な実施</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フレイル対策が必要と思われる高齢者を対象に、保健指導等を実施する。</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一体的事業の参加率</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80.0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341699"/>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C-</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⑦</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被保険者の</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健康意識向上事業</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87313" indent="-87313"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健康情報の提供の実施</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marL="87313" indent="-87313"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健康づくりアイテムの普及</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a:solidFill>
                            <a:schemeClr val="tx1"/>
                          </a:solidFill>
                          <a:effectLst/>
                          <a:latin typeface="ＭＳ 明朝" panose="02020609040205080304" pitchFamily="17" charset="-128"/>
                          <a:ea typeface="ＭＳ 明朝" panose="02020609040205080304" pitchFamily="17" charset="-128"/>
                        </a:rPr>
                        <a:t>生活</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習慣改善意欲なし者の割合の減少</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endParaRPr lang="ja-JP"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38.0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27.0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700" b="0" i="0" u="none" strike="noStrike" dirty="0">
                        <a:solidFill>
                          <a:schemeClr val="tx1"/>
                        </a:solidFill>
                        <a:effectLst/>
                        <a:latin typeface="ＭＳ 明朝" panose="02020609040205080304" pitchFamily="17" charset="-128"/>
                        <a:ea typeface="ＭＳ 明朝" panose="02020609040205080304" pitchFamily="17" charset="-128"/>
                      </a:endParaRPr>
                    </a:p>
                    <a:p>
                      <a:pPr algn="r" fontAlgn="ctr"/>
                      <a:endParaRPr lang="ja-JP"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647173"/>
                  </a:ext>
                </a:extLst>
              </a:tr>
              <a:tr h="478893">
                <a:tc>
                  <a:txBody>
                    <a:bodyPr/>
                    <a:lstStyle/>
                    <a:p>
                      <a:pPr algn="ct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D-</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⑧</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後発医薬品・使用促進通知事業</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後発医薬品の切り替えにより、自己負担額軽減が見込まれる被保険者に対し、その差額等を通知する。</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後発医薬品使用割合</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7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7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7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35958" marB="35958"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505615"/>
                  </a:ext>
                </a:extLst>
              </a:tr>
            </a:tbl>
          </a:graphicData>
        </a:graphic>
      </p:graphicFrame>
      <p:sp>
        <p:nvSpPr>
          <p:cNvPr id="23" name="正方形/長方形 22">
            <a:extLst>
              <a:ext uri="{FF2B5EF4-FFF2-40B4-BE49-F238E27FC236}">
                <a16:creationId xmlns:a16="http://schemas.microsoft.com/office/drawing/2014/main" id="{C7CC37FC-E31F-4B3F-BEA3-C3F23A15B458}"/>
              </a:ext>
            </a:extLst>
          </p:cNvPr>
          <p:cNvSpPr/>
          <p:nvPr/>
        </p:nvSpPr>
        <p:spPr>
          <a:xfrm>
            <a:off x="8118276" y="1294608"/>
            <a:ext cx="6840760" cy="607916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24" name="正方形/長方形 23">
            <a:extLst>
              <a:ext uri="{FF2B5EF4-FFF2-40B4-BE49-F238E27FC236}">
                <a16:creationId xmlns:a16="http://schemas.microsoft.com/office/drawing/2014/main" id="{4C43878C-AA10-45B4-9AAC-DD1DE1AD1C59}"/>
              </a:ext>
            </a:extLst>
          </p:cNvPr>
          <p:cNvSpPr/>
          <p:nvPr/>
        </p:nvSpPr>
        <p:spPr>
          <a:xfrm>
            <a:off x="8118276" y="6934227"/>
            <a:ext cx="6840760" cy="307032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itchFamily="17" charset="-128"/>
              <a:ea typeface="ＭＳ 明朝" pitchFamily="17" charset="-128"/>
            </a:endParaRPr>
          </a:p>
        </p:txBody>
      </p:sp>
      <p:sp>
        <p:nvSpPr>
          <p:cNvPr id="25" name="正方形/長方形 24">
            <a:extLst>
              <a:ext uri="{FF2B5EF4-FFF2-40B4-BE49-F238E27FC236}">
                <a16:creationId xmlns:a16="http://schemas.microsoft.com/office/drawing/2014/main" id="{66B4DD51-AFF1-46FC-9563-39DB9147271A}"/>
              </a:ext>
            </a:extLst>
          </p:cNvPr>
          <p:cNvSpPr/>
          <p:nvPr/>
        </p:nvSpPr>
        <p:spPr>
          <a:xfrm>
            <a:off x="8118271" y="263142"/>
            <a:ext cx="6840760" cy="32283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anose="02020609040205080304" pitchFamily="17" charset="-128"/>
              <a:ea typeface="ＭＳ 明朝" panose="02020609040205080304" pitchFamily="17" charset="-128"/>
            </a:endParaRPr>
          </a:p>
        </p:txBody>
      </p:sp>
      <p:sp>
        <p:nvSpPr>
          <p:cNvPr id="26" name="正方形/長方形 25">
            <a:extLst>
              <a:ext uri="{FF2B5EF4-FFF2-40B4-BE49-F238E27FC236}">
                <a16:creationId xmlns:a16="http://schemas.microsoft.com/office/drawing/2014/main" id="{5DE1995D-F1E0-44BA-9078-C83671013C8B}"/>
              </a:ext>
            </a:extLst>
          </p:cNvPr>
          <p:cNvSpPr/>
          <p:nvPr/>
        </p:nvSpPr>
        <p:spPr>
          <a:xfrm>
            <a:off x="8118271" y="211461"/>
            <a:ext cx="6840760" cy="5831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98" b="1" dirty="0">
                <a:solidFill>
                  <a:sysClr val="windowText" lastClr="000000"/>
                </a:solidFill>
                <a:latin typeface="ＭＳ 明朝" panose="02020609040205080304" pitchFamily="17" charset="-128"/>
                <a:ea typeface="ＭＳ 明朝" panose="02020609040205080304" pitchFamily="17" charset="-128"/>
              </a:rPr>
              <a:t>大和町国民健康保険</a:t>
            </a:r>
            <a:endParaRPr lang="en-US" altLang="ja-JP" sz="1398" b="1" dirty="0">
              <a:solidFill>
                <a:sysClr val="windowText" lastClr="000000"/>
              </a:solidFill>
              <a:latin typeface="ＭＳ 明朝" panose="02020609040205080304" pitchFamily="17" charset="-128"/>
              <a:ea typeface="ＭＳ 明朝" panose="02020609040205080304" pitchFamily="17" charset="-128"/>
            </a:endParaRPr>
          </a:p>
          <a:p>
            <a:pPr algn="ctr"/>
            <a:r>
              <a:rPr lang="ja-JP" altLang="en-US" sz="1398" b="1" dirty="0">
                <a:solidFill>
                  <a:sysClr val="windowText" lastClr="000000"/>
                </a:solidFill>
                <a:latin typeface="ＭＳ 明朝" panose="02020609040205080304" pitchFamily="17" charset="-128"/>
                <a:ea typeface="ＭＳ 明朝" panose="02020609040205080304" pitchFamily="17" charset="-128"/>
              </a:rPr>
              <a:t>第３期データヘルス計画及び第４期特定健康診査等実施計画　概要版</a:t>
            </a:r>
            <a:r>
              <a:rPr lang="ja-JP" altLang="en-US" sz="1200" b="1" dirty="0">
                <a:solidFill>
                  <a:sysClr val="windowText" lastClr="000000"/>
                </a:solidFill>
                <a:latin typeface="ＭＳ 明朝" panose="02020609040205080304" pitchFamily="17" charset="-128"/>
                <a:ea typeface="ＭＳ 明朝" panose="02020609040205080304" pitchFamily="17" charset="-128"/>
              </a:rPr>
              <a:t>　</a:t>
            </a:r>
            <a:endParaRPr lang="en-US" altLang="ja-JP" sz="1200" b="1" dirty="0">
              <a:solidFill>
                <a:sysClr val="windowText" lastClr="000000"/>
              </a:solidFill>
              <a:latin typeface="ＭＳ 明朝" panose="02020609040205080304" pitchFamily="17" charset="-128"/>
              <a:ea typeface="ＭＳ 明朝" panose="02020609040205080304" pitchFamily="17" charset="-128"/>
            </a:endParaRPr>
          </a:p>
        </p:txBody>
      </p:sp>
      <p:sp>
        <p:nvSpPr>
          <p:cNvPr id="27" name="正方形/長方形 26">
            <a:extLst>
              <a:ext uri="{FF2B5EF4-FFF2-40B4-BE49-F238E27FC236}">
                <a16:creationId xmlns:a16="http://schemas.microsoft.com/office/drawing/2014/main" id="{D2909AA9-2D03-4ED9-8462-62286587BA6F}"/>
              </a:ext>
            </a:extLst>
          </p:cNvPr>
          <p:cNvSpPr/>
          <p:nvPr/>
        </p:nvSpPr>
        <p:spPr>
          <a:xfrm>
            <a:off x="8112768" y="962585"/>
            <a:ext cx="1479834" cy="3557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明朝" panose="02020609040205080304" pitchFamily="17" charset="-128"/>
                <a:ea typeface="ＭＳ 明朝" panose="02020609040205080304" pitchFamily="17" charset="-128"/>
              </a:rPr>
              <a:t>計画の概要</a:t>
            </a:r>
            <a:endParaRPr lang="en-US" altLang="ja-JP" sz="1200" b="1" dirty="0">
              <a:solidFill>
                <a:schemeClr val="tx1"/>
              </a:solidFill>
              <a:latin typeface="ＭＳ 明朝" panose="02020609040205080304" pitchFamily="17" charset="-128"/>
              <a:ea typeface="ＭＳ 明朝" panose="02020609040205080304" pitchFamily="17" charset="-128"/>
            </a:endParaRPr>
          </a:p>
        </p:txBody>
      </p:sp>
      <p:sp>
        <p:nvSpPr>
          <p:cNvPr id="28" name="テキスト ボックス 50">
            <a:extLst>
              <a:ext uri="{FF2B5EF4-FFF2-40B4-BE49-F238E27FC236}">
                <a16:creationId xmlns:a16="http://schemas.microsoft.com/office/drawing/2014/main" id="{F1F29508-3CC8-4DF6-ACED-02C56AFAD18F}"/>
              </a:ext>
            </a:extLst>
          </p:cNvPr>
          <p:cNvSpPr txBox="1">
            <a:spLocks/>
          </p:cNvSpPr>
          <p:nvPr/>
        </p:nvSpPr>
        <p:spPr>
          <a:xfrm>
            <a:off x="8197623" y="1331686"/>
            <a:ext cx="6666989" cy="1220014"/>
          </a:xfrm>
          <a:prstGeom prst="rect">
            <a:avLst/>
          </a:prstGeom>
          <a:noFill/>
        </p:spPr>
        <p:txBody>
          <a:bodyPr wrap="square" lIns="0" rIns="0" rtlCol="0">
            <a:spAutoFit/>
          </a:bodyPr>
          <a:lstStyle>
            <a:defPPr>
              <a:defRPr lang="ja-JP"/>
            </a:defPPr>
            <a:lvl1pPr>
              <a:lnSpc>
                <a:spcPct val="110000"/>
              </a:lnSpc>
              <a:defRPr kumimoji="0" sz="950" kern="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nSpc>
                <a:spcPts val="1497"/>
              </a:lnSpc>
            </a:pPr>
            <a:r>
              <a:rPr lang="ja-JP" altLang="en-US" sz="900" dirty="0">
                <a:solidFill>
                  <a:sysClr val="windowText" lastClr="000000"/>
                </a:solidFill>
              </a:rPr>
              <a:t>　　</a:t>
            </a:r>
            <a:r>
              <a:rPr lang="en-US" altLang="ja-JP" sz="999" dirty="0">
                <a:solidFill>
                  <a:sysClr val="windowText" lastClr="000000"/>
                </a:solidFill>
              </a:rPr>
              <a:t>｢</a:t>
            </a:r>
            <a:r>
              <a:rPr lang="ja-JP" altLang="en-US" sz="999" dirty="0">
                <a:solidFill>
                  <a:sysClr val="windowText" lastClr="000000"/>
                </a:solidFill>
              </a:rPr>
              <a:t>データヘルス計画</a:t>
            </a:r>
            <a:r>
              <a:rPr lang="en-US" altLang="ja-JP" sz="999" dirty="0">
                <a:solidFill>
                  <a:sysClr val="windowText" lastClr="000000"/>
                </a:solidFill>
              </a:rPr>
              <a:t>｣</a:t>
            </a:r>
            <a:r>
              <a:rPr lang="ja-JP" altLang="en-US" sz="999" dirty="0">
                <a:solidFill>
                  <a:sysClr val="windowText" lastClr="000000"/>
                </a:solidFill>
              </a:rPr>
              <a:t>はデータ分析に基づく保健事業の実施内容やその目的･目標を、</a:t>
            </a:r>
            <a:r>
              <a:rPr lang="en-US" altLang="ja-JP" sz="999" dirty="0">
                <a:solidFill>
                  <a:sysClr val="windowText" lastClr="000000"/>
                </a:solidFill>
              </a:rPr>
              <a:t>｢</a:t>
            </a:r>
            <a:r>
              <a:rPr lang="ja-JP" altLang="en-US" sz="999" dirty="0">
                <a:solidFill>
                  <a:sysClr val="windowText" lastClr="000000"/>
                </a:solidFill>
              </a:rPr>
              <a:t>特定健康診査等実施計画</a:t>
            </a:r>
            <a:r>
              <a:rPr lang="en-US" altLang="ja-JP" sz="999" dirty="0">
                <a:solidFill>
                  <a:sysClr val="windowText" lastClr="000000"/>
                </a:solidFill>
              </a:rPr>
              <a:t>｣</a:t>
            </a:r>
            <a:r>
              <a:rPr lang="ja-JP" altLang="en-US" sz="999" dirty="0">
                <a:solidFill>
                  <a:sysClr val="windowText" lastClr="000000"/>
                </a:solidFill>
              </a:rPr>
              <a:t>は保健事業の中核をなす特定健康診査･特定保健指導の実施方法や目標等をそれぞれ定めたもので、いずれも、被保険者の生活の質</a:t>
            </a:r>
            <a:r>
              <a:rPr lang="en-US" altLang="ja-JP" sz="999" dirty="0">
                <a:solidFill>
                  <a:sysClr val="windowText" lastClr="000000"/>
                </a:solidFill>
              </a:rPr>
              <a:t>(QOL)</a:t>
            </a:r>
            <a:r>
              <a:rPr lang="ja-JP" altLang="en-US" sz="999" dirty="0">
                <a:solidFill>
                  <a:sysClr val="windowText" lastClr="000000"/>
                </a:solidFill>
              </a:rPr>
              <a:t>の維持･向上、健康寿命の延伸、その結果としての医療費適正化に資することを目的としています。</a:t>
            </a:r>
          </a:p>
          <a:p>
            <a:pPr>
              <a:lnSpc>
                <a:spcPts val="1497"/>
              </a:lnSpc>
            </a:pPr>
            <a:r>
              <a:rPr lang="ja-JP" altLang="en-US" sz="999" dirty="0">
                <a:solidFill>
                  <a:sysClr val="windowText" lastClr="000000"/>
                </a:solidFill>
              </a:rPr>
              <a:t>　このたび令和５年度に両計画が最終年度を迎えることから、過去の取り組みの成果･課題を踏まえ、より効果的･効率的に保健事業を実施するために、</a:t>
            </a:r>
            <a:r>
              <a:rPr lang="en-US" altLang="ja-JP" sz="999" dirty="0">
                <a:solidFill>
                  <a:sysClr val="windowText" lastClr="000000"/>
                </a:solidFill>
              </a:rPr>
              <a:t>｢</a:t>
            </a:r>
            <a:r>
              <a:rPr lang="ja-JP" altLang="en-US" sz="999" dirty="0">
                <a:solidFill>
                  <a:sysClr val="windowText" lastClr="000000"/>
                </a:solidFill>
              </a:rPr>
              <a:t>第３期データヘルス計画</a:t>
            </a:r>
            <a:r>
              <a:rPr lang="en-US" altLang="ja-JP" sz="999" dirty="0">
                <a:solidFill>
                  <a:sysClr val="windowText" lastClr="000000"/>
                </a:solidFill>
              </a:rPr>
              <a:t>｣</a:t>
            </a:r>
            <a:r>
              <a:rPr lang="ja-JP" altLang="en-US" sz="999" dirty="0">
                <a:solidFill>
                  <a:sysClr val="windowText" lastClr="000000"/>
                </a:solidFill>
              </a:rPr>
              <a:t>と</a:t>
            </a:r>
            <a:r>
              <a:rPr lang="en-US" altLang="ja-JP" sz="999" dirty="0">
                <a:solidFill>
                  <a:sysClr val="windowText" lastClr="000000"/>
                </a:solidFill>
              </a:rPr>
              <a:t>｢</a:t>
            </a:r>
            <a:r>
              <a:rPr lang="ja-JP" altLang="en-US" sz="999" dirty="0">
                <a:solidFill>
                  <a:sysClr val="windowText" lastClr="000000"/>
                </a:solidFill>
              </a:rPr>
              <a:t>第４期特定健康診査等実施計画</a:t>
            </a:r>
            <a:r>
              <a:rPr lang="en-US" altLang="ja-JP" sz="999" dirty="0">
                <a:solidFill>
                  <a:sysClr val="windowText" lastClr="000000"/>
                </a:solidFill>
              </a:rPr>
              <a:t>｣</a:t>
            </a:r>
            <a:r>
              <a:rPr lang="ja-JP" altLang="en-US" sz="999" dirty="0">
                <a:solidFill>
                  <a:sysClr val="windowText" lastClr="000000"/>
                </a:solidFill>
              </a:rPr>
              <a:t>を一体的に策定します。</a:t>
            </a:r>
          </a:p>
        </p:txBody>
      </p:sp>
      <p:sp>
        <p:nvSpPr>
          <p:cNvPr id="29" name="Rectangle 5">
            <a:extLst>
              <a:ext uri="{FF2B5EF4-FFF2-40B4-BE49-F238E27FC236}">
                <a16:creationId xmlns:a16="http://schemas.microsoft.com/office/drawing/2014/main" id="{44D5531B-E803-490F-B3C9-2D68B793EE66}"/>
              </a:ext>
            </a:extLst>
          </p:cNvPr>
          <p:cNvSpPr>
            <a:spLocks noChangeAspect="1" noChangeArrowheads="1"/>
          </p:cNvSpPr>
          <p:nvPr/>
        </p:nvSpPr>
        <p:spPr bwMode="auto">
          <a:xfrm>
            <a:off x="10963161" y="3016361"/>
            <a:ext cx="7462955"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男女･年齢階層別 被保険者数構成割合ピラミッド</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令和４年度</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30" name="正方形/長方形 29">
            <a:extLst>
              <a:ext uri="{FF2B5EF4-FFF2-40B4-BE49-F238E27FC236}">
                <a16:creationId xmlns:a16="http://schemas.microsoft.com/office/drawing/2014/main" id="{D4BD2619-66A3-4B34-8631-64F7C5AAFBA5}"/>
              </a:ext>
            </a:extLst>
          </p:cNvPr>
          <p:cNvSpPr/>
          <p:nvPr/>
        </p:nvSpPr>
        <p:spPr>
          <a:xfrm>
            <a:off x="8112768" y="6932497"/>
            <a:ext cx="2186736" cy="32892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ＭＳ 明朝" panose="02020609040205080304" pitchFamily="17" charset="-128"/>
                <a:ea typeface="ＭＳ 明朝" panose="02020609040205080304" pitchFamily="17" charset="-128"/>
              </a:rPr>
              <a:t>平均余命と平均自立期間</a:t>
            </a:r>
            <a:endParaRPr lang="en-US" altLang="ja-JP" sz="1200" b="1" dirty="0">
              <a:solidFill>
                <a:sysClr val="windowText" lastClr="000000"/>
              </a:solidFill>
              <a:latin typeface="ＭＳ 明朝" panose="02020609040205080304" pitchFamily="17" charset="-128"/>
              <a:ea typeface="ＭＳ 明朝" panose="02020609040205080304" pitchFamily="17" charset="-128"/>
            </a:endParaRPr>
          </a:p>
        </p:txBody>
      </p:sp>
      <p:sp>
        <p:nvSpPr>
          <p:cNvPr id="31" name="テキスト ボックス 30">
            <a:extLst>
              <a:ext uri="{FF2B5EF4-FFF2-40B4-BE49-F238E27FC236}">
                <a16:creationId xmlns:a16="http://schemas.microsoft.com/office/drawing/2014/main" id="{DCB2E25F-C2A2-459C-8081-BEF4F73F2ED6}"/>
              </a:ext>
            </a:extLst>
          </p:cNvPr>
          <p:cNvSpPr txBox="1">
            <a:spLocks/>
          </p:cNvSpPr>
          <p:nvPr/>
        </p:nvSpPr>
        <p:spPr>
          <a:xfrm>
            <a:off x="10699163" y="6989043"/>
            <a:ext cx="3715917" cy="248273"/>
          </a:xfrm>
          <a:prstGeom prst="rect">
            <a:avLst/>
          </a:prstGeom>
          <a:noFill/>
        </p:spPr>
        <p:txBody>
          <a:bodyPr wrap="square" lIns="0" rIns="0" rtlCol="0">
            <a:spAutoFit/>
          </a:bodyPr>
          <a:lstStyle>
            <a:defPPr>
              <a:defRPr lang="ja-JP"/>
            </a:defPPr>
            <a:lvl1pPr>
              <a:lnSpc>
                <a:spcPct val="110000"/>
              </a:lnSpc>
              <a:defRPr kumimoji="0" sz="950" kern="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49" dirty="0">
                <a:solidFill>
                  <a:sysClr val="windowText" lastClr="000000"/>
                </a:solidFill>
              </a:rPr>
              <a:t>平均余命と平均自立期間の差は男女ともに県より長い</a:t>
            </a:r>
            <a:endParaRPr lang="en-US" altLang="zh-TW" sz="1049" dirty="0">
              <a:solidFill>
                <a:sysClr val="windowText" lastClr="000000"/>
              </a:solidFill>
            </a:endParaRPr>
          </a:p>
        </p:txBody>
      </p:sp>
      <p:pic>
        <p:nvPicPr>
          <p:cNvPr id="32" name="table6">
            <a:extLst>
              <a:ext uri="{FF2B5EF4-FFF2-40B4-BE49-F238E27FC236}">
                <a16:creationId xmlns:a16="http://schemas.microsoft.com/office/drawing/2014/main" id="{C870A02E-49BF-4565-94D2-69DC3BAD028D}"/>
              </a:ext>
            </a:extLst>
          </p:cNvPr>
          <p:cNvPicPr>
            <a:picLocks noChangeAspect="1"/>
          </p:cNvPicPr>
          <p:nvPr/>
        </p:nvPicPr>
        <p:blipFill>
          <a:blip r:embed="rId2"/>
          <a:stretch>
            <a:fillRect/>
          </a:stretch>
        </p:blipFill>
        <p:spPr>
          <a:xfrm>
            <a:off x="10422532" y="3279623"/>
            <a:ext cx="4439839" cy="3516621"/>
          </a:xfrm>
          <a:prstGeom prst="rect">
            <a:avLst/>
          </a:prstGeom>
        </p:spPr>
      </p:pic>
      <p:sp>
        <p:nvSpPr>
          <p:cNvPr id="33" name="正方形/長方形 32">
            <a:extLst>
              <a:ext uri="{FF2B5EF4-FFF2-40B4-BE49-F238E27FC236}">
                <a16:creationId xmlns:a16="http://schemas.microsoft.com/office/drawing/2014/main" id="{5330F7CD-1109-437C-92BE-8DAE8824C5E9}"/>
              </a:ext>
            </a:extLst>
          </p:cNvPr>
          <p:cNvSpPr/>
          <p:nvPr/>
        </p:nvSpPr>
        <p:spPr>
          <a:xfrm>
            <a:off x="8112768" y="2678565"/>
            <a:ext cx="1479834" cy="4103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明朝" panose="02020609040205080304" pitchFamily="17" charset="-128"/>
                <a:ea typeface="ＭＳ 明朝" panose="02020609040205080304" pitchFamily="17" charset="-128"/>
              </a:rPr>
              <a:t>人口構成概要</a:t>
            </a:r>
            <a:endParaRPr lang="en-US" altLang="ja-JP" sz="1200" b="1" dirty="0">
              <a:solidFill>
                <a:schemeClr val="tx1"/>
              </a:solidFill>
              <a:latin typeface="ＭＳ 明朝" panose="02020609040205080304" pitchFamily="17" charset="-128"/>
              <a:ea typeface="ＭＳ 明朝" panose="02020609040205080304" pitchFamily="17" charset="-128"/>
            </a:endParaRPr>
          </a:p>
        </p:txBody>
      </p:sp>
      <p:graphicFrame>
        <p:nvGraphicFramePr>
          <p:cNvPr id="34" name="(男性)平均余命と平均自立期間、日常生活に制限がある期間の平均">
            <a:extLst>
              <a:ext uri="{FF2B5EF4-FFF2-40B4-BE49-F238E27FC236}">
                <a16:creationId xmlns:a16="http://schemas.microsoft.com/office/drawing/2014/main" id="{3F5E9B3F-5533-4C81-8364-0B34402D4C37}"/>
              </a:ext>
            </a:extLst>
          </p:cNvPr>
          <p:cNvGraphicFramePr>
            <a:graphicFrameLocks/>
          </p:cNvGraphicFramePr>
          <p:nvPr>
            <p:extLst>
              <p:ext uri="{D42A27DB-BD31-4B8C-83A1-F6EECF244321}">
                <p14:modId xmlns:p14="http://schemas.microsoft.com/office/powerpoint/2010/main" val="3066734575"/>
              </p:ext>
            </p:extLst>
          </p:nvPr>
        </p:nvGraphicFramePr>
        <p:xfrm>
          <a:off x="8190284" y="7319467"/>
          <a:ext cx="3324074" cy="2351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女性)平均余命と平均自立期間、日常生活に制限がある期間の平均">
            <a:extLst>
              <a:ext uri="{FF2B5EF4-FFF2-40B4-BE49-F238E27FC236}">
                <a16:creationId xmlns:a16="http://schemas.microsoft.com/office/drawing/2014/main" id="{D04703D2-BC99-48AA-9E70-516716E606B6}"/>
              </a:ext>
            </a:extLst>
          </p:cNvPr>
          <p:cNvGraphicFramePr>
            <a:graphicFrameLocks/>
          </p:cNvGraphicFramePr>
          <p:nvPr>
            <p:extLst>
              <p:ext uri="{D42A27DB-BD31-4B8C-83A1-F6EECF244321}">
                <p14:modId xmlns:p14="http://schemas.microsoft.com/office/powerpoint/2010/main" val="2940923529"/>
              </p:ext>
            </p:extLst>
          </p:nvPr>
        </p:nvGraphicFramePr>
        <p:xfrm>
          <a:off x="11608782" y="7325678"/>
          <a:ext cx="3255830" cy="2342234"/>
        </p:xfrm>
        <a:graphic>
          <a:graphicData uri="http://schemas.openxmlformats.org/drawingml/2006/chart">
            <c:chart xmlns:c="http://schemas.openxmlformats.org/drawingml/2006/chart" xmlns:r="http://schemas.openxmlformats.org/officeDocument/2006/relationships" r:id="rId4"/>
          </a:graphicData>
        </a:graphic>
      </p:graphicFrame>
      <p:sp>
        <p:nvSpPr>
          <p:cNvPr id="36" name="テキスト ボックス 35">
            <a:extLst>
              <a:ext uri="{FF2B5EF4-FFF2-40B4-BE49-F238E27FC236}">
                <a16:creationId xmlns:a16="http://schemas.microsoft.com/office/drawing/2014/main" id="{C1EEC6AF-2544-4798-BAA0-16C004E1D6E7}"/>
              </a:ext>
            </a:extLst>
          </p:cNvPr>
          <p:cNvSpPr txBox="1"/>
          <p:nvPr/>
        </p:nvSpPr>
        <p:spPr>
          <a:xfrm>
            <a:off x="10963161" y="9788975"/>
            <a:ext cx="575490" cy="215572"/>
          </a:xfrm>
          <a:prstGeom prst="rect">
            <a:avLst/>
          </a:prstGeom>
          <a:solidFill>
            <a:srgbClr val="00FFCC"/>
          </a:solidFill>
        </p:spPr>
        <p:txBody>
          <a:bodyPr wrap="square" rtlCol="0">
            <a:spAutoFit/>
          </a:bodyPr>
          <a:lstStyle/>
          <a:p>
            <a:pPr algn="ctr"/>
            <a:r>
              <a:rPr lang="ja-JP" altLang="en-US" sz="801" dirty="0">
                <a:latin typeface="ＭＳ 明朝" panose="02020609040205080304" pitchFamily="17" charset="-128"/>
                <a:ea typeface="ＭＳ 明朝" panose="02020609040205080304" pitchFamily="17" charset="-128"/>
              </a:rPr>
              <a:t>男性</a:t>
            </a:r>
          </a:p>
        </p:txBody>
      </p:sp>
      <p:sp>
        <p:nvSpPr>
          <p:cNvPr id="37" name="テキスト ボックス 36">
            <a:extLst>
              <a:ext uri="{FF2B5EF4-FFF2-40B4-BE49-F238E27FC236}">
                <a16:creationId xmlns:a16="http://schemas.microsoft.com/office/drawing/2014/main" id="{5D11118A-D110-4011-A1C6-6F24D9E812DB}"/>
              </a:ext>
            </a:extLst>
          </p:cNvPr>
          <p:cNvSpPr txBox="1"/>
          <p:nvPr/>
        </p:nvSpPr>
        <p:spPr>
          <a:xfrm>
            <a:off x="14289122" y="9788975"/>
            <a:ext cx="575490" cy="215572"/>
          </a:xfrm>
          <a:prstGeom prst="rect">
            <a:avLst/>
          </a:prstGeom>
          <a:solidFill>
            <a:srgbClr val="FFC000"/>
          </a:solidFill>
        </p:spPr>
        <p:txBody>
          <a:bodyPr wrap="square" rtlCol="0">
            <a:spAutoFit/>
          </a:bodyPr>
          <a:lstStyle/>
          <a:p>
            <a:pPr algn="ctr"/>
            <a:r>
              <a:rPr lang="ja-JP" altLang="en-US" sz="801" dirty="0">
                <a:latin typeface="ＭＳ 明朝" panose="02020609040205080304" pitchFamily="17" charset="-128"/>
                <a:ea typeface="ＭＳ 明朝" panose="02020609040205080304" pitchFamily="17" charset="-128"/>
              </a:rPr>
              <a:t>女性</a:t>
            </a:r>
          </a:p>
        </p:txBody>
      </p:sp>
      <p:sp>
        <p:nvSpPr>
          <p:cNvPr id="38" name="テキスト ボックス 37">
            <a:extLst>
              <a:ext uri="{FF2B5EF4-FFF2-40B4-BE49-F238E27FC236}">
                <a16:creationId xmlns:a16="http://schemas.microsoft.com/office/drawing/2014/main" id="{48E1F2ED-DF52-4737-AF07-9287E5E60847}"/>
              </a:ext>
            </a:extLst>
          </p:cNvPr>
          <p:cNvSpPr txBox="1"/>
          <p:nvPr/>
        </p:nvSpPr>
        <p:spPr>
          <a:xfrm>
            <a:off x="8162077" y="3280745"/>
            <a:ext cx="2177344" cy="2706254"/>
          </a:xfrm>
          <a:prstGeom prst="rect">
            <a:avLst/>
          </a:prstGeom>
          <a:solidFill>
            <a:schemeClr val="bg1"/>
          </a:solidFill>
          <a:ln>
            <a:solidFill>
              <a:schemeClr val="bg1">
                <a:lumMod val="50000"/>
              </a:schemeClr>
            </a:solidFill>
          </a:ln>
        </p:spPr>
        <p:txBody>
          <a:bodyPr wrap="square" rtlCol="0">
            <a:spAutoFit/>
          </a:bodyPr>
          <a:lstStyle/>
          <a:p>
            <a:r>
              <a:rPr lang="ja-JP" altLang="en-US" sz="999" dirty="0">
                <a:latin typeface="ＭＳ Ｐ明朝" panose="02020600040205080304" pitchFamily="18" charset="-128"/>
                <a:ea typeface="ＭＳ Ｐ明朝" panose="02020600040205080304" pitchFamily="18" charset="-128"/>
              </a:rPr>
              <a:t>・人口総数（</a:t>
            </a:r>
            <a:r>
              <a:rPr lang="en-US" altLang="ja-JP" sz="999" dirty="0">
                <a:latin typeface="ＭＳ Ｐ明朝" panose="02020600040205080304" pitchFamily="18" charset="-128"/>
                <a:ea typeface="ＭＳ Ｐ明朝" panose="02020600040205080304" pitchFamily="18" charset="-128"/>
              </a:rPr>
              <a:t>R4</a:t>
            </a:r>
            <a:r>
              <a:rPr lang="ja-JP" altLang="en-US" sz="999" dirty="0">
                <a:latin typeface="ＭＳ Ｐ明朝" panose="02020600040205080304" pitchFamily="18" charset="-128"/>
                <a:ea typeface="ＭＳ Ｐ明朝" panose="02020600040205080304" pitchFamily="18" charset="-128"/>
              </a:rPr>
              <a:t>年度） 　</a:t>
            </a:r>
            <a:r>
              <a:rPr lang="en-US" altLang="ja-JP" sz="999" dirty="0">
                <a:latin typeface="ＭＳ Ｐ明朝" panose="02020600040205080304" pitchFamily="18" charset="-128"/>
                <a:ea typeface="ＭＳ Ｐ明朝" panose="02020600040205080304" pitchFamily="18" charset="-128"/>
              </a:rPr>
              <a:t>28,098</a:t>
            </a:r>
            <a:r>
              <a:rPr lang="ja-JP" altLang="en-US" sz="999" dirty="0">
                <a:latin typeface="ＭＳ Ｐ明朝" panose="02020600040205080304" pitchFamily="18" charset="-128"/>
                <a:ea typeface="ＭＳ Ｐ明朝" panose="02020600040205080304" pitchFamily="18" charset="-128"/>
              </a:rPr>
              <a:t>人</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a:t>
            </a:r>
            <a:r>
              <a:rPr lang="en-US" altLang="ja-JP" sz="999" dirty="0">
                <a:latin typeface="ＭＳ Ｐ明朝" panose="02020600040205080304" pitchFamily="18" charset="-128"/>
                <a:ea typeface="ＭＳ Ｐ明朝" panose="02020600040205080304" pitchFamily="18" charset="-128"/>
              </a:rPr>
              <a:t>0</a:t>
            </a:r>
            <a:r>
              <a:rPr lang="ja-JP" altLang="en-US" sz="999" dirty="0">
                <a:latin typeface="ＭＳ Ｐ明朝" panose="02020600040205080304" pitchFamily="18" charset="-128"/>
                <a:ea typeface="ＭＳ Ｐ明朝" panose="02020600040205080304" pitchFamily="18" charset="-128"/>
              </a:rPr>
              <a:t>～</a:t>
            </a:r>
            <a:r>
              <a:rPr lang="en-US" altLang="ja-JP" sz="999" dirty="0">
                <a:latin typeface="ＭＳ Ｐ明朝" panose="02020600040205080304" pitchFamily="18" charset="-128"/>
                <a:ea typeface="ＭＳ Ｐ明朝" panose="02020600040205080304" pitchFamily="18" charset="-128"/>
              </a:rPr>
              <a:t>39</a:t>
            </a:r>
            <a:r>
              <a:rPr lang="ja-JP" altLang="en-US" sz="999" dirty="0">
                <a:latin typeface="ＭＳ Ｐ明朝" panose="02020600040205080304" pitchFamily="18" charset="-128"/>
                <a:ea typeface="ＭＳ Ｐ明朝" panose="02020600040205080304" pitchFamily="18" charset="-128"/>
              </a:rPr>
              <a:t>歳　　　　　　　　</a:t>
            </a:r>
            <a:r>
              <a:rPr lang="en-US" altLang="ja-JP" sz="999" dirty="0">
                <a:latin typeface="ＭＳ Ｐ明朝" panose="02020600040205080304" pitchFamily="18" charset="-128"/>
                <a:ea typeface="ＭＳ Ｐ明朝" panose="02020600040205080304" pitchFamily="18" charset="-128"/>
              </a:rPr>
              <a:t>11,910</a:t>
            </a:r>
            <a:r>
              <a:rPr lang="ja-JP" altLang="en-US" sz="999" dirty="0">
                <a:latin typeface="ＭＳ Ｐ明朝" panose="02020600040205080304" pitchFamily="18" charset="-128"/>
                <a:ea typeface="ＭＳ Ｐ明朝" panose="02020600040205080304" pitchFamily="18" charset="-128"/>
              </a:rPr>
              <a:t>人</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a:t>
            </a:r>
            <a:r>
              <a:rPr lang="en-US" altLang="ja-JP" sz="999" dirty="0">
                <a:latin typeface="ＭＳ Ｐ明朝" panose="02020600040205080304" pitchFamily="18" charset="-128"/>
                <a:ea typeface="ＭＳ Ｐ明朝" panose="02020600040205080304" pitchFamily="18" charset="-128"/>
              </a:rPr>
              <a:t>40</a:t>
            </a:r>
            <a:r>
              <a:rPr lang="ja-JP" altLang="en-US" sz="999" dirty="0">
                <a:latin typeface="ＭＳ Ｐ明朝" panose="02020600040205080304" pitchFamily="18" charset="-128"/>
                <a:ea typeface="ＭＳ Ｐ明朝" panose="02020600040205080304" pitchFamily="18" charset="-128"/>
              </a:rPr>
              <a:t>～</a:t>
            </a:r>
            <a:r>
              <a:rPr lang="en-US" altLang="ja-JP" sz="999" dirty="0">
                <a:latin typeface="ＭＳ Ｐ明朝" panose="02020600040205080304" pitchFamily="18" charset="-128"/>
                <a:ea typeface="ＭＳ Ｐ明朝" panose="02020600040205080304" pitchFamily="18" charset="-128"/>
              </a:rPr>
              <a:t>64</a:t>
            </a:r>
            <a:r>
              <a:rPr lang="ja-JP" altLang="en-US" sz="999" dirty="0">
                <a:latin typeface="ＭＳ Ｐ明朝" panose="02020600040205080304" pitchFamily="18" charset="-128"/>
                <a:ea typeface="ＭＳ Ｐ明朝" panose="02020600040205080304" pitchFamily="18" charset="-128"/>
              </a:rPr>
              <a:t>歳　　　　　　　　</a:t>
            </a:r>
            <a:r>
              <a:rPr lang="en-US" altLang="ja-JP" sz="999" dirty="0">
                <a:latin typeface="ＭＳ Ｐ明朝" panose="02020600040205080304" pitchFamily="18" charset="-128"/>
                <a:ea typeface="ＭＳ Ｐ明朝" panose="02020600040205080304" pitchFamily="18" charset="-128"/>
              </a:rPr>
              <a:t>9,570</a:t>
            </a:r>
            <a:r>
              <a:rPr lang="ja-JP" altLang="en-US" sz="999" dirty="0">
                <a:latin typeface="ＭＳ Ｐ明朝" panose="02020600040205080304" pitchFamily="18" charset="-128"/>
                <a:ea typeface="ＭＳ Ｐ明朝" panose="02020600040205080304" pitchFamily="18" charset="-128"/>
              </a:rPr>
              <a:t>人</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a:t>
            </a:r>
            <a:r>
              <a:rPr lang="en-US" altLang="ja-JP" sz="999" dirty="0">
                <a:latin typeface="ＭＳ Ｐ明朝" panose="02020600040205080304" pitchFamily="18" charset="-128"/>
                <a:ea typeface="ＭＳ Ｐ明朝" panose="02020600040205080304" pitchFamily="18" charset="-128"/>
              </a:rPr>
              <a:t>65</a:t>
            </a:r>
            <a:r>
              <a:rPr lang="ja-JP" altLang="en-US" sz="999" dirty="0">
                <a:latin typeface="ＭＳ Ｐ明朝" panose="02020600040205080304" pitchFamily="18" charset="-128"/>
                <a:ea typeface="ＭＳ Ｐ明朝" panose="02020600040205080304" pitchFamily="18" charset="-128"/>
              </a:rPr>
              <a:t>～</a:t>
            </a:r>
            <a:r>
              <a:rPr lang="en-US" altLang="ja-JP" sz="999" dirty="0">
                <a:latin typeface="ＭＳ Ｐ明朝" panose="02020600040205080304" pitchFamily="18" charset="-128"/>
                <a:ea typeface="ＭＳ Ｐ明朝" panose="02020600040205080304" pitchFamily="18" charset="-128"/>
              </a:rPr>
              <a:t>74</a:t>
            </a:r>
            <a:r>
              <a:rPr lang="ja-JP" altLang="en-US" sz="999" dirty="0">
                <a:latin typeface="ＭＳ Ｐ明朝" panose="02020600040205080304" pitchFamily="18" charset="-128"/>
                <a:ea typeface="ＭＳ Ｐ明朝" panose="02020600040205080304" pitchFamily="18" charset="-128"/>
              </a:rPr>
              <a:t>歳　　　　　　　　</a:t>
            </a:r>
            <a:r>
              <a:rPr lang="en-US" altLang="ja-JP" sz="999" dirty="0">
                <a:latin typeface="ＭＳ Ｐ明朝" panose="02020600040205080304" pitchFamily="18" charset="-128"/>
                <a:ea typeface="ＭＳ Ｐ明朝" panose="02020600040205080304" pitchFamily="18" charset="-128"/>
              </a:rPr>
              <a:t>3,400</a:t>
            </a:r>
            <a:r>
              <a:rPr lang="ja-JP" altLang="en-US" sz="999" dirty="0">
                <a:latin typeface="ＭＳ Ｐ明朝" panose="02020600040205080304" pitchFamily="18" charset="-128"/>
                <a:ea typeface="ＭＳ Ｐ明朝" panose="02020600040205080304" pitchFamily="18" charset="-128"/>
              </a:rPr>
              <a:t>人</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a:t>
            </a:r>
            <a:r>
              <a:rPr lang="en-US" altLang="ja-JP" sz="999" dirty="0">
                <a:latin typeface="ＭＳ Ｐ明朝" panose="02020600040205080304" pitchFamily="18" charset="-128"/>
                <a:ea typeface="ＭＳ Ｐ明朝" panose="02020600040205080304" pitchFamily="18" charset="-128"/>
              </a:rPr>
              <a:t>75</a:t>
            </a:r>
            <a:r>
              <a:rPr lang="ja-JP" altLang="en-US" sz="999" dirty="0">
                <a:latin typeface="ＭＳ Ｐ明朝" panose="02020600040205080304" pitchFamily="18" charset="-128"/>
                <a:ea typeface="ＭＳ Ｐ明朝" panose="02020600040205080304" pitchFamily="18" charset="-128"/>
              </a:rPr>
              <a:t>歳以上　　　　　　　  </a:t>
            </a:r>
            <a:r>
              <a:rPr lang="en-US" altLang="ja-JP" sz="999" dirty="0">
                <a:latin typeface="ＭＳ Ｐ明朝" panose="02020600040205080304" pitchFamily="18" charset="-128"/>
                <a:ea typeface="ＭＳ Ｐ明朝" panose="02020600040205080304" pitchFamily="18" charset="-128"/>
              </a:rPr>
              <a:t>3,218</a:t>
            </a:r>
            <a:r>
              <a:rPr lang="ja-JP" altLang="en-US" sz="999" dirty="0">
                <a:latin typeface="ＭＳ Ｐ明朝" panose="02020600040205080304" pitchFamily="18" charset="-128"/>
                <a:ea typeface="ＭＳ Ｐ明朝" panose="02020600040205080304" pitchFamily="18" charset="-128"/>
              </a:rPr>
              <a:t>人</a:t>
            </a:r>
            <a:endParaRPr lang="en-US" altLang="ja-JP" sz="999" dirty="0">
              <a:latin typeface="ＭＳ Ｐ明朝" panose="02020600040205080304" pitchFamily="18" charset="-128"/>
              <a:ea typeface="ＭＳ Ｐ明朝" panose="02020600040205080304" pitchFamily="18" charset="-128"/>
            </a:endParaRPr>
          </a:p>
          <a:p>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町　　　　（県）</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・高齢化率　</a:t>
            </a:r>
            <a:r>
              <a:rPr lang="en-US" altLang="ja-JP" sz="999" dirty="0">
                <a:latin typeface="ＭＳ Ｐ明朝" panose="02020600040205080304" pitchFamily="18" charset="-128"/>
                <a:ea typeface="ＭＳ Ｐ明朝" panose="02020600040205080304" pitchFamily="18" charset="-128"/>
              </a:rPr>
              <a:t>23.6%</a:t>
            </a:r>
            <a:r>
              <a:rPr lang="ja-JP" altLang="en-US" sz="999" dirty="0">
                <a:latin typeface="ＭＳ Ｐ明朝" panose="02020600040205080304" pitchFamily="18" charset="-128"/>
                <a:ea typeface="ＭＳ Ｐ明朝" panose="02020600040205080304" pitchFamily="18" charset="-128"/>
              </a:rPr>
              <a:t>　　（</a:t>
            </a:r>
            <a:r>
              <a:rPr lang="en-US" altLang="ja-JP" sz="999" dirty="0">
                <a:latin typeface="ＭＳ Ｐ明朝" panose="02020600040205080304" pitchFamily="18" charset="-128"/>
                <a:ea typeface="ＭＳ Ｐ明朝" panose="02020600040205080304" pitchFamily="18" charset="-128"/>
              </a:rPr>
              <a:t>28.8%</a:t>
            </a:r>
            <a:r>
              <a:rPr lang="ja-JP" altLang="en-US" sz="999" dirty="0">
                <a:latin typeface="ＭＳ Ｐ明朝" panose="02020600040205080304" pitchFamily="18" charset="-128"/>
                <a:ea typeface="ＭＳ Ｐ明朝" panose="02020600040205080304" pitchFamily="18" charset="-128"/>
              </a:rPr>
              <a:t>）</a:t>
            </a:r>
            <a:endParaRPr lang="en-US" altLang="ja-JP" sz="999" dirty="0">
              <a:latin typeface="ＭＳ Ｐ明朝" panose="02020600040205080304" pitchFamily="18" charset="-128"/>
              <a:ea typeface="ＭＳ Ｐ明朝" panose="02020600040205080304" pitchFamily="18" charset="-128"/>
            </a:endParaRPr>
          </a:p>
          <a:p>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・国保被保険者数　　</a:t>
            </a:r>
            <a:r>
              <a:rPr lang="en-US" altLang="ja-JP" sz="999" dirty="0">
                <a:latin typeface="ＭＳ Ｐ明朝" panose="02020600040205080304" pitchFamily="18" charset="-128"/>
                <a:ea typeface="ＭＳ Ｐ明朝" panose="02020600040205080304" pitchFamily="18" charset="-128"/>
              </a:rPr>
              <a:t>4,565</a:t>
            </a:r>
            <a:r>
              <a:rPr lang="ja-JP" altLang="en-US" sz="999" dirty="0">
                <a:latin typeface="ＭＳ Ｐ明朝" panose="02020600040205080304" pitchFamily="18" charset="-128"/>
                <a:ea typeface="ＭＳ Ｐ明朝" panose="02020600040205080304" pitchFamily="18" charset="-128"/>
              </a:rPr>
              <a:t>人</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加入率　　 </a:t>
            </a:r>
            <a:r>
              <a:rPr lang="en-US" altLang="ja-JP" sz="999" dirty="0">
                <a:latin typeface="ＭＳ Ｐ明朝" panose="02020600040205080304" pitchFamily="18" charset="-128"/>
                <a:ea typeface="ＭＳ Ｐ明朝" panose="02020600040205080304" pitchFamily="18" charset="-128"/>
              </a:rPr>
              <a:t>16.2%</a:t>
            </a:r>
            <a:r>
              <a:rPr lang="ja-JP" altLang="en-US" sz="999" dirty="0">
                <a:latin typeface="ＭＳ Ｐ明朝" panose="02020600040205080304" pitchFamily="18" charset="-128"/>
                <a:ea typeface="ＭＳ Ｐ明朝" panose="02020600040205080304" pitchFamily="18" charset="-128"/>
              </a:rPr>
              <a:t>　　（</a:t>
            </a:r>
            <a:r>
              <a:rPr lang="en-US" altLang="ja-JP" sz="999" dirty="0">
                <a:latin typeface="ＭＳ Ｐ明朝" panose="02020600040205080304" pitchFamily="18" charset="-128"/>
                <a:ea typeface="ＭＳ Ｐ明朝" panose="02020600040205080304" pitchFamily="18" charset="-128"/>
              </a:rPr>
              <a:t>19.4%</a:t>
            </a:r>
            <a:r>
              <a:rPr lang="ja-JP" altLang="en-US" sz="999" dirty="0">
                <a:latin typeface="ＭＳ Ｐ明朝" panose="02020600040205080304" pitchFamily="18" charset="-128"/>
                <a:ea typeface="ＭＳ Ｐ明朝" panose="02020600040205080304" pitchFamily="18" charset="-128"/>
              </a:rPr>
              <a:t>）</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平均年齢　</a:t>
            </a:r>
            <a:r>
              <a:rPr lang="en-US" altLang="ja-JP" sz="999" dirty="0">
                <a:latin typeface="ＭＳ Ｐ明朝" panose="02020600040205080304" pitchFamily="18" charset="-128"/>
                <a:ea typeface="ＭＳ Ｐ明朝" panose="02020600040205080304" pitchFamily="18" charset="-128"/>
              </a:rPr>
              <a:t>54.6</a:t>
            </a:r>
            <a:r>
              <a:rPr lang="ja-JP" altLang="en-US" sz="999" dirty="0">
                <a:latin typeface="ＭＳ Ｐ明朝" panose="02020600040205080304" pitchFamily="18" charset="-128"/>
                <a:ea typeface="ＭＳ Ｐ明朝" panose="02020600040205080304" pitchFamily="18" charset="-128"/>
              </a:rPr>
              <a:t>歳　（</a:t>
            </a:r>
            <a:r>
              <a:rPr lang="en-US" altLang="ja-JP" sz="999" dirty="0">
                <a:latin typeface="ＭＳ Ｐ明朝" panose="02020600040205080304" pitchFamily="18" charset="-128"/>
                <a:ea typeface="ＭＳ Ｐ明朝" panose="02020600040205080304" pitchFamily="18" charset="-128"/>
              </a:rPr>
              <a:t>54.8</a:t>
            </a:r>
            <a:r>
              <a:rPr lang="ja-JP" altLang="en-US" sz="999" dirty="0">
                <a:latin typeface="ＭＳ Ｐ明朝" panose="02020600040205080304" pitchFamily="18" charset="-128"/>
                <a:ea typeface="ＭＳ Ｐ明朝" panose="02020600040205080304" pitchFamily="18" charset="-128"/>
              </a:rPr>
              <a:t>歳）</a:t>
            </a:r>
            <a:endParaRPr lang="en-US" altLang="ja-JP" sz="999" dirty="0">
              <a:latin typeface="ＭＳ Ｐ明朝" panose="02020600040205080304" pitchFamily="18" charset="-128"/>
              <a:ea typeface="ＭＳ Ｐ明朝" panose="02020600040205080304" pitchFamily="18" charset="-128"/>
            </a:endParaRPr>
          </a:p>
          <a:p>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・一件あたりの医療費</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a:t>
            </a:r>
            <a:r>
              <a:rPr lang="en-US" altLang="ja-JP" sz="999">
                <a:latin typeface="ＭＳ Ｐ明朝" panose="02020600040205080304" pitchFamily="18" charset="-128"/>
                <a:ea typeface="ＭＳ Ｐ明朝" panose="02020600040205080304" pitchFamily="18" charset="-128"/>
              </a:rPr>
              <a:t>39,810</a:t>
            </a:r>
            <a:r>
              <a:rPr lang="ja-JP" altLang="en-US" sz="999" dirty="0">
                <a:latin typeface="ＭＳ Ｐ明朝" panose="02020600040205080304" pitchFamily="18" charset="-128"/>
                <a:ea typeface="ＭＳ Ｐ明朝" panose="02020600040205080304" pitchFamily="18" charset="-128"/>
              </a:rPr>
              <a:t>円　 （</a:t>
            </a:r>
            <a:r>
              <a:rPr lang="en-US" altLang="ja-JP" sz="999" dirty="0">
                <a:latin typeface="ＭＳ Ｐ明朝" panose="02020600040205080304" pitchFamily="18" charset="-128"/>
                <a:ea typeface="ＭＳ Ｐ明朝" panose="02020600040205080304" pitchFamily="18" charset="-128"/>
              </a:rPr>
              <a:t>39,300</a:t>
            </a:r>
            <a:r>
              <a:rPr lang="ja-JP" altLang="en-US" sz="999" dirty="0">
                <a:latin typeface="ＭＳ Ｐ明朝" panose="02020600040205080304" pitchFamily="18" charset="-128"/>
                <a:ea typeface="ＭＳ Ｐ明朝" panose="02020600040205080304" pitchFamily="18" charset="-128"/>
              </a:rPr>
              <a:t>円）</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外来 　</a:t>
            </a:r>
            <a:r>
              <a:rPr lang="en-US" altLang="ja-JP" sz="999" dirty="0">
                <a:latin typeface="ＭＳ Ｐ明朝" panose="02020600040205080304" pitchFamily="18" charset="-128"/>
                <a:ea typeface="ＭＳ Ｐ明朝" panose="02020600040205080304" pitchFamily="18" charset="-128"/>
              </a:rPr>
              <a:t>25,280</a:t>
            </a:r>
            <a:r>
              <a:rPr lang="ja-JP" altLang="en-US" sz="999" dirty="0">
                <a:latin typeface="ＭＳ Ｐ明朝" panose="02020600040205080304" pitchFamily="18" charset="-128"/>
                <a:ea typeface="ＭＳ Ｐ明朝" panose="02020600040205080304" pitchFamily="18" charset="-128"/>
              </a:rPr>
              <a:t>円　 （</a:t>
            </a:r>
            <a:r>
              <a:rPr lang="en-US" altLang="ja-JP" sz="999" dirty="0">
                <a:latin typeface="ＭＳ Ｐ明朝" panose="02020600040205080304" pitchFamily="18" charset="-128"/>
                <a:ea typeface="ＭＳ Ｐ明朝" panose="02020600040205080304" pitchFamily="18" charset="-128"/>
              </a:rPr>
              <a:t>24,610</a:t>
            </a:r>
            <a:r>
              <a:rPr lang="ja-JP" altLang="en-US" sz="999" dirty="0">
                <a:latin typeface="ＭＳ Ｐ明朝" panose="02020600040205080304" pitchFamily="18" charset="-128"/>
                <a:ea typeface="ＭＳ Ｐ明朝" panose="02020600040205080304" pitchFamily="18" charset="-128"/>
              </a:rPr>
              <a:t>円）</a:t>
            </a:r>
            <a:endParaRPr lang="en-US" altLang="ja-JP" sz="999" dirty="0">
              <a:latin typeface="ＭＳ Ｐ明朝" panose="02020600040205080304" pitchFamily="18" charset="-128"/>
              <a:ea typeface="ＭＳ Ｐ明朝" panose="02020600040205080304" pitchFamily="18" charset="-128"/>
            </a:endParaRPr>
          </a:p>
          <a:p>
            <a:r>
              <a:rPr lang="ja-JP" altLang="en-US" sz="999" dirty="0">
                <a:latin typeface="ＭＳ Ｐ明朝" panose="02020600040205080304" pitchFamily="18" charset="-128"/>
                <a:ea typeface="ＭＳ Ｐ明朝" panose="02020600040205080304" pitchFamily="18" charset="-128"/>
              </a:rPr>
              <a:t>　入院　</a:t>
            </a:r>
            <a:r>
              <a:rPr lang="en-US" altLang="ja-JP" sz="999" dirty="0">
                <a:latin typeface="ＭＳ Ｐ明朝" panose="02020600040205080304" pitchFamily="18" charset="-128"/>
                <a:ea typeface="ＭＳ Ｐ明朝" panose="02020600040205080304" pitchFamily="18" charset="-128"/>
              </a:rPr>
              <a:t>595,720</a:t>
            </a:r>
            <a:r>
              <a:rPr lang="ja-JP" altLang="en-US" sz="999" dirty="0">
                <a:latin typeface="ＭＳ Ｐ明朝" panose="02020600040205080304" pitchFamily="18" charset="-128"/>
                <a:ea typeface="ＭＳ Ｐ明朝" panose="02020600040205080304" pitchFamily="18" charset="-128"/>
              </a:rPr>
              <a:t>円 （</a:t>
            </a:r>
            <a:r>
              <a:rPr lang="en-US" altLang="ja-JP" sz="999" dirty="0">
                <a:latin typeface="ＭＳ Ｐ明朝" panose="02020600040205080304" pitchFamily="18" charset="-128"/>
                <a:ea typeface="ＭＳ Ｐ明朝" panose="02020600040205080304" pitchFamily="18" charset="-128"/>
              </a:rPr>
              <a:t>605,010</a:t>
            </a:r>
            <a:r>
              <a:rPr lang="ja-JP" altLang="en-US" sz="999" dirty="0">
                <a:latin typeface="ＭＳ Ｐ明朝" panose="02020600040205080304" pitchFamily="18" charset="-128"/>
                <a:ea typeface="ＭＳ Ｐ明朝" panose="02020600040205080304" pitchFamily="18" charset="-128"/>
              </a:rPr>
              <a:t>円）</a:t>
            </a:r>
          </a:p>
        </p:txBody>
      </p:sp>
    </p:spTree>
    <p:extLst>
      <p:ext uri="{BB962C8B-B14F-4D97-AF65-F5344CB8AC3E}">
        <p14:creationId xmlns:p14="http://schemas.microsoft.com/office/powerpoint/2010/main" val="123827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FB2044-77CD-4AFD-9F8A-52BB397713F3}"/>
              </a:ext>
            </a:extLst>
          </p:cNvPr>
          <p:cNvSpPr/>
          <p:nvPr/>
        </p:nvSpPr>
        <p:spPr>
          <a:xfrm>
            <a:off x="125389" y="6332139"/>
            <a:ext cx="6785288" cy="38938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itchFamily="17" charset="-128"/>
              <a:ea typeface="ＭＳ 明朝" pitchFamily="17" charset="-128"/>
            </a:endParaRPr>
          </a:p>
        </p:txBody>
      </p:sp>
      <p:sp>
        <p:nvSpPr>
          <p:cNvPr id="3" name="正方形/長方形 2">
            <a:extLst>
              <a:ext uri="{FF2B5EF4-FFF2-40B4-BE49-F238E27FC236}">
                <a16:creationId xmlns:a16="http://schemas.microsoft.com/office/drawing/2014/main" id="{F3A7FDB8-D5DA-406C-8421-D79E4D48DFF0}"/>
              </a:ext>
            </a:extLst>
          </p:cNvPr>
          <p:cNvSpPr/>
          <p:nvPr/>
        </p:nvSpPr>
        <p:spPr>
          <a:xfrm>
            <a:off x="124540" y="2627177"/>
            <a:ext cx="6786136" cy="519226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itchFamily="17" charset="-128"/>
              <a:ea typeface="ＭＳ 明朝" pitchFamily="17" charset="-128"/>
            </a:endParaRPr>
          </a:p>
        </p:txBody>
      </p:sp>
      <p:sp>
        <p:nvSpPr>
          <p:cNvPr id="4" name="テキスト ボックス 50">
            <a:extLst>
              <a:ext uri="{FF2B5EF4-FFF2-40B4-BE49-F238E27FC236}">
                <a16:creationId xmlns:a16="http://schemas.microsoft.com/office/drawing/2014/main" id="{C503B3FD-A4FC-469A-A87E-E1AC7C2913F3}"/>
              </a:ext>
            </a:extLst>
          </p:cNvPr>
          <p:cNvSpPr txBox="1">
            <a:spLocks/>
          </p:cNvSpPr>
          <p:nvPr/>
        </p:nvSpPr>
        <p:spPr>
          <a:xfrm>
            <a:off x="2141874" y="3031577"/>
            <a:ext cx="4536242" cy="492251"/>
          </a:xfrm>
          <a:prstGeom prst="rect">
            <a:avLst/>
          </a:prstGeom>
          <a:noFill/>
        </p:spPr>
        <p:txBody>
          <a:bodyPr wrap="square" lIns="0" rIns="0" rtlCol="0">
            <a:spAutoFit/>
          </a:bodyPr>
          <a:lstStyle>
            <a:defPPr>
              <a:defRPr lang="ja-JP"/>
            </a:defPPr>
            <a:lvl1pPr>
              <a:lnSpc>
                <a:spcPct val="110000"/>
              </a:lnSpc>
              <a:defRPr kumimoji="0" sz="950" kern="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821" dirty="0">
                <a:solidFill>
                  <a:sysClr val="windowText" lastClr="000000"/>
                </a:solidFill>
              </a:rPr>
              <a:t>疾病大分類医療費構成比の入院では、循環器系の疾患が一番高く、外来では、内分泌、栄養及び代謝疾患が上位にある。いずれも、高血圧症や糖尿病などの生活習慣病になる。細小分類による医療費上位には、慢性腎臓病（透析あり）があり、生活習慣病の重症化疾病である。</a:t>
            </a:r>
            <a:endParaRPr lang="en-US" altLang="ja-JP" sz="821" dirty="0">
              <a:solidFill>
                <a:sysClr val="windowText" lastClr="000000"/>
              </a:solidFill>
            </a:endParaRPr>
          </a:p>
        </p:txBody>
      </p:sp>
      <p:sp>
        <p:nvSpPr>
          <p:cNvPr id="5" name="正方形/長方形 4">
            <a:extLst>
              <a:ext uri="{FF2B5EF4-FFF2-40B4-BE49-F238E27FC236}">
                <a16:creationId xmlns:a16="http://schemas.microsoft.com/office/drawing/2014/main" id="{CF01E863-D131-4DB7-916E-F6AC98B48649}"/>
              </a:ext>
            </a:extLst>
          </p:cNvPr>
          <p:cNvSpPr/>
          <p:nvPr/>
        </p:nvSpPr>
        <p:spPr>
          <a:xfrm>
            <a:off x="135095" y="3078789"/>
            <a:ext cx="1930968" cy="34967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ＭＳ 明朝" panose="02020609040205080304" pitchFamily="17" charset="-128"/>
                <a:ea typeface="ＭＳ 明朝" panose="02020609040205080304" pitchFamily="17" charset="-128"/>
              </a:rPr>
              <a:t>疾病別医療費</a:t>
            </a:r>
            <a:endParaRPr lang="en-US" altLang="ja-JP" sz="1200" b="1" dirty="0">
              <a:solidFill>
                <a:sysClr val="windowText" lastClr="000000"/>
              </a:solidFill>
              <a:latin typeface="ＭＳ 明朝" panose="02020609040205080304" pitchFamily="17" charset="-128"/>
              <a:ea typeface="ＭＳ 明朝" panose="02020609040205080304" pitchFamily="17" charset="-128"/>
            </a:endParaRPr>
          </a:p>
        </p:txBody>
      </p:sp>
      <p:sp>
        <p:nvSpPr>
          <p:cNvPr id="6" name="正方形/長方形 5">
            <a:extLst>
              <a:ext uri="{FF2B5EF4-FFF2-40B4-BE49-F238E27FC236}">
                <a16:creationId xmlns:a16="http://schemas.microsoft.com/office/drawing/2014/main" id="{9D04CDF1-FD49-49D1-B7AA-66590E970441}"/>
              </a:ext>
            </a:extLst>
          </p:cNvPr>
          <p:cNvSpPr/>
          <p:nvPr/>
        </p:nvSpPr>
        <p:spPr>
          <a:xfrm>
            <a:off x="139985" y="7053262"/>
            <a:ext cx="3182116" cy="2869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ＭＳ 明朝" panose="02020609040205080304" pitchFamily="17" charset="-128"/>
                <a:ea typeface="ＭＳ 明朝" panose="02020609040205080304" pitchFamily="17" charset="-128"/>
              </a:rPr>
              <a:t>メタボリックシンドローム該当状況</a:t>
            </a:r>
            <a:endParaRPr lang="en-US" altLang="ja-JP" sz="1200" b="1" dirty="0">
              <a:solidFill>
                <a:sysClr val="windowText" lastClr="000000"/>
              </a:solidFill>
              <a:latin typeface="ＭＳ 明朝" panose="02020609040205080304" pitchFamily="17" charset="-128"/>
              <a:ea typeface="ＭＳ 明朝" panose="02020609040205080304" pitchFamily="17" charset="-128"/>
            </a:endParaRPr>
          </a:p>
        </p:txBody>
      </p:sp>
      <p:sp>
        <p:nvSpPr>
          <p:cNvPr id="7" name="Rectangle 5">
            <a:extLst>
              <a:ext uri="{FF2B5EF4-FFF2-40B4-BE49-F238E27FC236}">
                <a16:creationId xmlns:a16="http://schemas.microsoft.com/office/drawing/2014/main" id="{7FD1D298-8FCA-4293-AE59-2DEF878E8259}"/>
              </a:ext>
            </a:extLst>
          </p:cNvPr>
          <p:cNvSpPr>
            <a:spLocks noChangeAspect="1" noChangeArrowheads="1"/>
          </p:cNvSpPr>
          <p:nvPr/>
        </p:nvSpPr>
        <p:spPr bwMode="auto">
          <a:xfrm>
            <a:off x="348101" y="3551117"/>
            <a:ext cx="2538451"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大分類医療費構成比（入院）</a:t>
            </a:r>
            <a:endParaRPr kumimoji="0" lang="zh-TW" altLang="en-US" sz="999" b="1" kern="0" dirty="0">
              <a:solidFill>
                <a:sysClr val="windowText" lastClr="000000"/>
              </a:solidFill>
              <a:latin typeface="ＭＳ 明朝" panose="02020609040205080304" pitchFamily="17" charset="-128"/>
              <a:ea typeface="ＭＳ 明朝" panose="02020609040205080304" pitchFamily="17" charset="-128"/>
            </a:endParaRPr>
          </a:p>
        </p:txBody>
      </p:sp>
      <p:sp>
        <p:nvSpPr>
          <p:cNvPr id="8" name="正方形/長方形 7">
            <a:extLst>
              <a:ext uri="{FF2B5EF4-FFF2-40B4-BE49-F238E27FC236}">
                <a16:creationId xmlns:a16="http://schemas.microsoft.com/office/drawing/2014/main" id="{F8DBBEA5-751D-41D1-B7DF-7AE0DD524875}"/>
              </a:ext>
            </a:extLst>
          </p:cNvPr>
          <p:cNvSpPr/>
          <p:nvPr/>
        </p:nvSpPr>
        <p:spPr>
          <a:xfrm>
            <a:off x="3394805" y="145860"/>
            <a:ext cx="3515872" cy="28880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itchFamily="17" charset="-128"/>
              <a:ea typeface="ＭＳ 明朝" pitchFamily="17" charset="-128"/>
            </a:endParaRPr>
          </a:p>
        </p:txBody>
      </p:sp>
      <p:sp>
        <p:nvSpPr>
          <p:cNvPr id="9" name="テキスト ボックス 8">
            <a:extLst>
              <a:ext uri="{FF2B5EF4-FFF2-40B4-BE49-F238E27FC236}">
                <a16:creationId xmlns:a16="http://schemas.microsoft.com/office/drawing/2014/main" id="{D222AD70-D133-4CE1-8AC2-DB7BB338DAB4}"/>
              </a:ext>
            </a:extLst>
          </p:cNvPr>
          <p:cNvSpPr txBox="1">
            <a:spLocks/>
          </p:cNvSpPr>
          <p:nvPr/>
        </p:nvSpPr>
        <p:spPr>
          <a:xfrm>
            <a:off x="5418954" y="163587"/>
            <a:ext cx="1371226" cy="378437"/>
          </a:xfrm>
          <a:prstGeom prst="rect">
            <a:avLst/>
          </a:prstGeom>
          <a:noFill/>
        </p:spPr>
        <p:txBody>
          <a:bodyPr wrap="square" lIns="0" rIns="0" rtlCol="0">
            <a:spAutoFit/>
          </a:bodyPr>
          <a:lstStyle>
            <a:defPPr>
              <a:defRPr lang="ja-JP"/>
            </a:defPPr>
            <a:lvl1pPr>
              <a:lnSpc>
                <a:spcPct val="110000"/>
              </a:lnSpc>
              <a:defRPr kumimoji="0" sz="950" kern="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900" dirty="0">
                <a:solidFill>
                  <a:sysClr val="windowText" lastClr="000000"/>
                </a:solidFill>
              </a:rPr>
              <a:t>県と比較して「脳疾患」の割合が高い</a:t>
            </a:r>
            <a:endParaRPr lang="en-US" altLang="zh-TW" sz="900" dirty="0">
              <a:solidFill>
                <a:sysClr val="windowText" lastClr="000000"/>
              </a:solidFill>
            </a:endParaRPr>
          </a:p>
        </p:txBody>
      </p:sp>
      <p:sp>
        <p:nvSpPr>
          <p:cNvPr id="10" name="正方形/長方形 9">
            <a:extLst>
              <a:ext uri="{FF2B5EF4-FFF2-40B4-BE49-F238E27FC236}">
                <a16:creationId xmlns:a16="http://schemas.microsoft.com/office/drawing/2014/main" id="{3CC4AEA6-C101-459C-8398-EC1F6F7E8220}"/>
              </a:ext>
            </a:extLst>
          </p:cNvPr>
          <p:cNvSpPr/>
          <p:nvPr/>
        </p:nvSpPr>
        <p:spPr>
          <a:xfrm>
            <a:off x="3409654" y="151330"/>
            <a:ext cx="1848276" cy="4044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ＭＳ 明朝" panose="02020609040205080304" pitchFamily="17" charset="-128"/>
                <a:ea typeface="ＭＳ 明朝" panose="02020609040205080304" pitchFamily="17" charset="-128"/>
              </a:rPr>
              <a:t>要介護認定者の状況</a:t>
            </a:r>
            <a:endParaRPr lang="en-US" altLang="ja-JP" sz="1200" b="1" dirty="0">
              <a:solidFill>
                <a:sysClr val="windowText" lastClr="000000"/>
              </a:solidFill>
              <a:latin typeface="ＭＳ 明朝" panose="02020609040205080304" pitchFamily="17" charset="-128"/>
              <a:ea typeface="ＭＳ 明朝" panose="02020609040205080304" pitchFamily="17" charset="-128"/>
            </a:endParaRPr>
          </a:p>
        </p:txBody>
      </p:sp>
      <p:sp>
        <p:nvSpPr>
          <p:cNvPr id="11" name="Rectangle 5">
            <a:extLst>
              <a:ext uri="{FF2B5EF4-FFF2-40B4-BE49-F238E27FC236}">
                <a16:creationId xmlns:a16="http://schemas.microsoft.com/office/drawing/2014/main" id="{70716D02-FA23-4C64-85DB-9D23DAAC071E}"/>
              </a:ext>
            </a:extLst>
          </p:cNvPr>
          <p:cNvSpPr>
            <a:spLocks noChangeAspect="1" noChangeArrowheads="1"/>
          </p:cNvSpPr>
          <p:nvPr/>
        </p:nvSpPr>
        <p:spPr bwMode="auto">
          <a:xfrm>
            <a:off x="3506338" y="593000"/>
            <a:ext cx="4232102"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要介護</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支援</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認定者の疾病別有病率</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令和４年度</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p>
        </p:txBody>
      </p:sp>
      <p:sp>
        <p:nvSpPr>
          <p:cNvPr id="12" name="Rectangle 5">
            <a:extLst>
              <a:ext uri="{FF2B5EF4-FFF2-40B4-BE49-F238E27FC236}">
                <a16:creationId xmlns:a16="http://schemas.microsoft.com/office/drawing/2014/main" id="{B88CB547-EA91-4C0F-981E-A8EB47E2E2C7}"/>
              </a:ext>
            </a:extLst>
          </p:cNvPr>
          <p:cNvSpPr>
            <a:spLocks noChangeAspect="1" noChangeArrowheads="1"/>
          </p:cNvSpPr>
          <p:nvPr/>
        </p:nvSpPr>
        <p:spPr bwMode="auto">
          <a:xfrm>
            <a:off x="2343588" y="3555772"/>
            <a:ext cx="2538451"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大分類医療費構成比（外来）</a:t>
            </a:r>
            <a:endParaRPr kumimoji="0" lang="zh-TW" altLang="en-US" sz="999" b="1"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3" name="Rectangle 5">
            <a:extLst>
              <a:ext uri="{FF2B5EF4-FFF2-40B4-BE49-F238E27FC236}">
                <a16:creationId xmlns:a16="http://schemas.microsoft.com/office/drawing/2014/main" id="{6932DF58-3A56-4B35-990B-8B87EA639D7A}"/>
              </a:ext>
            </a:extLst>
          </p:cNvPr>
          <p:cNvSpPr>
            <a:spLocks noChangeAspect="1" noChangeArrowheads="1"/>
          </p:cNvSpPr>
          <p:nvPr/>
        </p:nvSpPr>
        <p:spPr bwMode="auto">
          <a:xfrm>
            <a:off x="4646995" y="3530820"/>
            <a:ext cx="2538451"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細小分類による医療費上位</a:t>
            </a:r>
            <a:endParaRPr kumimoji="0" lang="zh-TW" altLang="en-US" sz="999" b="1"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4" name="Rectangle 5">
            <a:extLst>
              <a:ext uri="{FF2B5EF4-FFF2-40B4-BE49-F238E27FC236}">
                <a16:creationId xmlns:a16="http://schemas.microsoft.com/office/drawing/2014/main" id="{143C5A39-EBAC-48D7-9150-E3764FD91255}"/>
              </a:ext>
            </a:extLst>
          </p:cNvPr>
          <p:cNvSpPr>
            <a:spLocks noChangeAspect="1" noChangeArrowheads="1"/>
          </p:cNvSpPr>
          <p:nvPr/>
        </p:nvSpPr>
        <p:spPr bwMode="auto">
          <a:xfrm>
            <a:off x="259361" y="7322039"/>
            <a:ext cx="4348585"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年度別メタボリックシンドローム該当状況</a:t>
            </a:r>
          </a:p>
        </p:txBody>
      </p:sp>
      <p:sp>
        <p:nvSpPr>
          <p:cNvPr id="15" name="テキスト ボックス 50">
            <a:extLst>
              <a:ext uri="{FF2B5EF4-FFF2-40B4-BE49-F238E27FC236}">
                <a16:creationId xmlns:a16="http://schemas.microsoft.com/office/drawing/2014/main" id="{DD9F718E-A9BF-4717-BA3C-717D79E1FF88}"/>
              </a:ext>
            </a:extLst>
          </p:cNvPr>
          <p:cNvSpPr txBox="1">
            <a:spLocks/>
          </p:cNvSpPr>
          <p:nvPr/>
        </p:nvSpPr>
        <p:spPr>
          <a:xfrm>
            <a:off x="3322101" y="7114164"/>
            <a:ext cx="3882060" cy="226088"/>
          </a:xfrm>
          <a:prstGeom prst="rect">
            <a:avLst/>
          </a:prstGeom>
          <a:noFill/>
        </p:spPr>
        <p:txBody>
          <a:bodyPr wrap="square" lIns="0" rIns="0" rtlCol="0">
            <a:spAutoFit/>
          </a:bodyPr>
          <a:lstStyle>
            <a:defPPr>
              <a:defRPr lang="ja-JP"/>
            </a:defPPr>
            <a:lvl1pPr>
              <a:lnSpc>
                <a:spcPct val="110000"/>
              </a:lnSpc>
              <a:defRPr kumimoji="0" sz="950" kern="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900" dirty="0">
                <a:solidFill>
                  <a:sysClr val="windowText" lastClr="000000"/>
                </a:solidFill>
              </a:rPr>
              <a:t>健診受診者全体では、予備群及び該当者が約３割を占める。</a:t>
            </a:r>
            <a:endParaRPr lang="en-US" altLang="ja-JP" sz="900" dirty="0">
              <a:solidFill>
                <a:sysClr val="windowText" lastClr="000000"/>
              </a:solidFill>
            </a:endParaRPr>
          </a:p>
        </p:txBody>
      </p:sp>
      <p:sp>
        <p:nvSpPr>
          <p:cNvPr id="16" name="正方形/長方形 15">
            <a:extLst>
              <a:ext uri="{FF2B5EF4-FFF2-40B4-BE49-F238E27FC236}">
                <a16:creationId xmlns:a16="http://schemas.microsoft.com/office/drawing/2014/main" id="{9283677E-1C7F-4FD3-B31D-2D0D873A51B5}"/>
              </a:ext>
            </a:extLst>
          </p:cNvPr>
          <p:cNvSpPr/>
          <p:nvPr/>
        </p:nvSpPr>
        <p:spPr>
          <a:xfrm>
            <a:off x="125387" y="149690"/>
            <a:ext cx="3269417" cy="247049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tx1">
                  <a:lumMod val="65000"/>
                  <a:lumOff val="35000"/>
                </a:schemeClr>
              </a:solidFill>
              <a:latin typeface="ＭＳ 明朝" pitchFamily="17" charset="-128"/>
              <a:ea typeface="ＭＳ 明朝" pitchFamily="17" charset="-128"/>
            </a:endParaRPr>
          </a:p>
        </p:txBody>
      </p:sp>
      <p:sp>
        <p:nvSpPr>
          <p:cNvPr id="17" name="テキスト ボックス 16">
            <a:extLst>
              <a:ext uri="{FF2B5EF4-FFF2-40B4-BE49-F238E27FC236}">
                <a16:creationId xmlns:a16="http://schemas.microsoft.com/office/drawing/2014/main" id="{7B1E5A77-D2AD-4043-BE93-33643D56D854}"/>
              </a:ext>
            </a:extLst>
          </p:cNvPr>
          <p:cNvSpPr txBox="1">
            <a:spLocks/>
          </p:cNvSpPr>
          <p:nvPr/>
        </p:nvSpPr>
        <p:spPr>
          <a:xfrm>
            <a:off x="1923832" y="219117"/>
            <a:ext cx="1398269" cy="378437"/>
          </a:xfrm>
          <a:prstGeom prst="rect">
            <a:avLst/>
          </a:prstGeom>
          <a:noFill/>
        </p:spPr>
        <p:txBody>
          <a:bodyPr wrap="square" lIns="0" rIns="0" rtlCol="0">
            <a:spAutoFit/>
          </a:bodyPr>
          <a:lstStyle>
            <a:defPPr>
              <a:defRPr lang="ja-JP"/>
            </a:defPPr>
            <a:lvl1pPr>
              <a:lnSpc>
                <a:spcPct val="110000"/>
              </a:lnSpc>
              <a:defRPr kumimoji="0" sz="950" kern="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900" dirty="0">
                <a:solidFill>
                  <a:sysClr val="windowText" lastClr="000000"/>
                </a:solidFill>
              </a:rPr>
              <a:t>悪性新生物、腎不全の死因の割合が経年比較して高い</a:t>
            </a:r>
            <a:endParaRPr lang="en-US" altLang="zh-TW" sz="900" dirty="0">
              <a:solidFill>
                <a:sysClr val="windowText" lastClr="000000"/>
              </a:solidFill>
            </a:endParaRPr>
          </a:p>
        </p:txBody>
      </p:sp>
      <p:sp>
        <p:nvSpPr>
          <p:cNvPr id="18" name="正方形/長方形 17">
            <a:extLst>
              <a:ext uri="{FF2B5EF4-FFF2-40B4-BE49-F238E27FC236}">
                <a16:creationId xmlns:a16="http://schemas.microsoft.com/office/drawing/2014/main" id="{51FC16C2-23F7-40C2-9654-623725B5CCAA}"/>
              </a:ext>
            </a:extLst>
          </p:cNvPr>
          <p:cNvSpPr/>
          <p:nvPr/>
        </p:nvSpPr>
        <p:spPr>
          <a:xfrm>
            <a:off x="131983" y="148067"/>
            <a:ext cx="1758563" cy="4044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ysClr val="windowText" lastClr="000000"/>
                </a:solidFill>
                <a:latin typeface="ＭＳ 明朝" panose="02020609040205080304" pitchFamily="17" charset="-128"/>
                <a:ea typeface="ＭＳ 明朝" panose="02020609040205080304" pitchFamily="17" charset="-128"/>
              </a:rPr>
              <a:t>死亡の状況</a:t>
            </a:r>
            <a:endParaRPr lang="en-US" altLang="ja-JP" sz="1200" b="1" dirty="0">
              <a:solidFill>
                <a:sysClr val="windowText" lastClr="000000"/>
              </a:solidFill>
              <a:latin typeface="ＭＳ 明朝" panose="02020609040205080304" pitchFamily="17" charset="-128"/>
              <a:ea typeface="ＭＳ 明朝" panose="02020609040205080304" pitchFamily="17" charset="-128"/>
            </a:endParaRPr>
          </a:p>
        </p:txBody>
      </p:sp>
      <p:sp>
        <p:nvSpPr>
          <p:cNvPr id="19" name="Rectangle 5">
            <a:extLst>
              <a:ext uri="{FF2B5EF4-FFF2-40B4-BE49-F238E27FC236}">
                <a16:creationId xmlns:a16="http://schemas.microsoft.com/office/drawing/2014/main" id="{A133C69C-39E2-48A1-8F26-32B5F3F9A017}"/>
              </a:ext>
            </a:extLst>
          </p:cNvPr>
          <p:cNvSpPr>
            <a:spLocks noChangeAspect="1" noChangeArrowheads="1"/>
          </p:cNvSpPr>
          <p:nvPr/>
        </p:nvSpPr>
        <p:spPr bwMode="auto">
          <a:xfrm>
            <a:off x="196587" y="591242"/>
            <a:ext cx="2856241" cy="234237"/>
          </a:xfrm>
          <a:prstGeom prst="rect">
            <a:avLst/>
          </a:prstGeom>
          <a:noFill/>
          <a:ln>
            <a:noFill/>
          </a:ln>
        </p:spPr>
        <p:txBody>
          <a:bodyPr wrap="square" lIns="0" tIns="33979" rIns="89895"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3166"/>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主たる死因の割合</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999" b="1" kern="0" dirty="0">
                <a:solidFill>
                  <a:sysClr val="windowText" lastClr="000000"/>
                </a:solidFill>
                <a:latin typeface="ＭＳ 明朝" panose="02020609040205080304" pitchFamily="17" charset="-128"/>
                <a:ea typeface="ＭＳ 明朝" panose="02020609040205080304" pitchFamily="17" charset="-128"/>
              </a:rPr>
              <a:t>年度別</a:t>
            </a:r>
            <a:r>
              <a:rPr kumimoji="0" lang="en-US" altLang="ja-JP" sz="999" b="1" kern="0" dirty="0">
                <a:solidFill>
                  <a:sysClr val="windowText" lastClr="000000"/>
                </a:solidFill>
                <a:latin typeface="ＭＳ 明朝" panose="02020609040205080304" pitchFamily="17" charset="-128"/>
                <a:ea typeface="ＭＳ 明朝" panose="02020609040205080304" pitchFamily="17" charset="-128"/>
              </a:rPr>
              <a:t>)</a:t>
            </a:r>
          </a:p>
        </p:txBody>
      </p:sp>
      <p:graphicFrame>
        <p:nvGraphicFramePr>
          <p:cNvPr id="20" name="年度別 主たる死因の割合">
            <a:extLst>
              <a:ext uri="{FF2B5EF4-FFF2-40B4-BE49-F238E27FC236}">
                <a16:creationId xmlns:a16="http://schemas.microsoft.com/office/drawing/2014/main" id="{F544CD5C-B2EB-4D12-8D6B-6127ACC3ADCE}"/>
              </a:ext>
            </a:extLst>
          </p:cNvPr>
          <p:cNvGraphicFramePr>
            <a:graphicFrameLocks/>
          </p:cNvGraphicFramePr>
          <p:nvPr>
            <p:extLst>
              <p:ext uri="{D42A27DB-BD31-4B8C-83A1-F6EECF244321}">
                <p14:modId xmlns:p14="http://schemas.microsoft.com/office/powerpoint/2010/main" val="4002858479"/>
              </p:ext>
            </p:extLst>
          </p:nvPr>
        </p:nvGraphicFramePr>
        <p:xfrm>
          <a:off x="164345" y="799248"/>
          <a:ext cx="3184219" cy="2188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要介護(支援)認定者の疾病別有病状況">
            <a:extLst>
              <a:ext uri="{FF2B5EF4-FFF2-40B4-BE49-F238E27FC236}">
                <a16:creationId xmlns:a16="http://schemas.microsoft.com/office/drawing/2014/main" id="{A502242A-1758-42A4-978F-5B6F5EF75E48}"/>
              </a:ext>
            </a:extLst>
          </p:cNvPr>
          <p:cNvGraphicFramePr>
            <a:graphicFrameLocks/>
          </p:cNvGraphicFramePr>
          <p:nvPr>
            <p:extLst>
              <p:ext uri="{D42A27DB-BD31-4B8C-83A1-F6EECF244321}">
                <p14:modId xmlns:p14="http://schemas.microsoft.com/office/powerpoint/2010/main" val="3205582633"/>
              </p:ext>
            </p:extLst>
          </p:nvPr>
        </p:nvGraphicFramePr>
        <p:xfrm>
          <a:off x="3487286" y="787523"/>
          <a:ext cx="3302894" cy="2212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大分類別医療費構成比(入院)">
            <a:extLst>
              <a:ext uri="{FF2B5EF4-FFF2-40B4-BE49-F238E27FC236}">
                <a16:creationId xmlns:a16="http://schemas.microsoft.com/office/drawing/2014/main" id="{EC0AD66A-5D51-4151-800C-0F505FB1CDAA}"/>
              </a:ext>
            </a:extLst>
          </p:cNvPr>
          <p:cNvGraphicFramePr>
            <a:graphicFrameLocks/>
          </p:cNvGraphicFramePr>
          <p:nvPr>
            <p:extLst>
              <p:ext uri="{D42A27DB-BD31-4B8C-83A1-F6EECF244321}">
                <p14:modId xmlns:p14="http://schemas.microsoft.com/office/powerpoint/2010/main" val="819094397"/>
              </p:ext>
            </p:extLst>
          </p:nvPr>
        </p:nvGraphicFramePr>
        <p:xfrm>
          <a:off x="191990" y="3755110"/>
          <a:ext cx="1898315" cy="32207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大分類別医療費構成比(外来)">
            <a:extLst>
              <a:ext uri="{FF2B5EF4-FFF2-40B4-BE49-F238E27FC236}">
                <a16:creationId xmlns:a16="http://schemas.microsoft.com/office/drawing/2014/main" id="{577884B3-478B-4775-B7BD-451BB1DB41D7}"/>
              </a:ext>
            </a:extLst>
          </p:cNvPr>
          <p:cNvGraphicFramePr>
            <a:graphicFrameLocks/>
          </p:cNvGraphicFramePr>
          <p:nvPr>
            <p:extLst>
              <p:ext uri="{D42A27DB-BD31-4B8C-83A1-F6EECF244321}">
                <p14:modId xmlns:p14="http://schemas.microsoft.com/office/powerpoint/2010/main" val="1657118622"/>
              </p:ext>
            </p:extLst>
          </p:nvPr>
        </p:nvGraphicFramePr>
        <p:xfrm>
          <a:off x="2217944" y="3758746"/>
          <a:ext cx="1834053" cy="32171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表 23">
            <a:extLst>
              <a:ext uri="{FF2B5EF4-FFF2-40B4-BE49-F238E27FC236}">
                <a16:creationId xmlns:a16="http://schemas.microsoft.com/office/drawing/2014/main" id="{4D4A3184-43DB-477C-8670-53EB8C0C840F}"/>
              </a:ext>
            </a:extLst>
          </p:cNvPr>
          <p:cNvGraphicFramePr>
            <a:graphicFrameLocks noGrp="1"/>
          </p:cNvGraphicFramePr>
          <p:nvPr>
            <p:extLst>
              <p:ext uri="{D42A27DB-BD31-4B8C-83A1-F6EECF244321}">
                <p14:modId xmlns:p14="http://schemas.microsoft.com/office/powerpoint/2010/main" val="3122890948"/>
              </p:ext>
            </p:extLst>
          </p:nvPr>
        </p:nvGraphicFramePr>
        <p:xfrm>
          <a:off x="4159792" y="3734810"/>
          <a:ext cx="2518325" cy="3241048"/>
        </p:xfrm>
        <a:graphic>
          <a:graphicData uri="http://schemas.openxmlformats.org/drawingml/2006/table">
            <a:tbl>
              <a:tblPr/>
              <a:tblGrid>
                <a:gridCol w="251831">
                  <a:extLst>
                    <a:ext uri="{9D8B030D-6E8A-4147-A177-3AD203B41FA5}">
                      <a16:colId xmlns:a16="http://schemas.microsoft.com/office/drawing/2014/main" val="3627079215"/>
                    </a:ext>
                  </a:extLst>
                </a:gridCol>
                <a:gridCol w="1187211">
                  <a:extLst>
                    <a:ext uri="{9D8B030D-6E8A-4147-A177-3AD203B41FA5}">
                      <a16:colId xmlns:a16="http://schemas.microsoft.com/office/drawing/2014/main" val="3047690913"/>
                    </a:ext>
                  </a:extLst>
                </a:gridCol>
                <a:gridCol w="683544">
                  <a:extLst>
                    <a:ext uri="{9D8B030D-6E8A-4147-A177-3AD203B41FA5}">
                      <a16:colId xmlns:a16="http://schemas.microsoft.com/office/drawing/2014/main" val="3558135401"/>
                    </a:ext>
                  </a:extLst>
                </a:gridCol>
                <a:gridCol w="395739">
                  <a:extLst>
                    <a:ext uri="{9D8B030D-6E8A-4147-A177-3AD203B41FA5}">
                      <a16:colId xmlns:a16="http://schemas.microsoft.com/office/drawing/2014/main" val="307151177"/>
                    </a:ext>
                  </a:extLst>
                </a:gridCol>
              </a:tblGrid>
              <a:tr h="316848">
                <a:tc>
                  <a:txBody>
                    <a:bodyPr/>
                    <a:lstStyle/>
                    <a:p>
                      <a:pPr algn="ctr" fontAlgn="ct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順位</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TW" altLang="en-US" sz="700" b="0" i="0" u="none" strike="noStrike">
                          <a:solidFill>
                            <a:srgbClr val="000000"/>
                          </a:solidFill>
                          <a:effectLst/>
                          <a:latin typeface="ＭＳ Ｐ明朝" panose="02020600040205080304" pitchFamily="18" charset="-128"/>
                          <a:ea typeface="ＭＳ Ｐ明朝" panose="02020600040205080304" pitchFamily="18" charset="-128"/>
                        </a:rPr>
                        <a:t>細小分類別疾患</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医療費</a:t>
                      </a: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a:t>
                      </a:r>
                      <a:r>
                        <a:rPr lang="ja-JP" altLang="en-US" sz="700" b="0" i="0" u="none" strike="noStrike">
                          <a:solidFill>
                            <a:srgbClr val="000000"/>
                          </a:solidFill>
                          <a:effectLst/>
                          <a:latin typeface="ＭＳ Ｐ明朝" panose="02020600040205080304" pitchFamily="18" charset="-128"/>
                          <a:ea typeface="ＭＳ Ｐ明朝" panose="02020600040205080304" pitchFamily="18" charset="-128"/>
                        </a:rPr>
                        <a:t>円</a:t>
                      </a: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割合</a:t>
                      </a: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a:t>
                      </a: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　</a:t>
                      </a:r>
                      <a:endPar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7644500"/>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1</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糖尿病</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100,098,220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6.0%</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946354"/>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2</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慢性腎臓病（透析あり）</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65,439,390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3.9%</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046124"/>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3</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関節疾患</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59,896,600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3.6%</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05680"/>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4</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高血圧症</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56,296,570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3.4%</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9681760"/>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5</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不整脈</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54,540,440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3.3%</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7344890"/>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6</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統合失調症</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42,719,270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2.5%</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044482"/>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7</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乳がん</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36,923,990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2.2%</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3062126"/>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8</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大腸がん</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36,089,650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2.2%</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7837047"/>
                  </a:ext>
                </a:extLst>
              </a:tr>
              <a:tr h="292420">
                <a:tc>
                  <a:txBody>
                    <a:bodyPr/>
                    <a:lstStyle/>
                    <a:p>
                      <a:pPr algn="ctr" fontAlgn="ctr"/>
                      <a:r>
                        <a:rPr lang="en-US" altLang="ja-JP" sz="700" b="0" i="0" u="none" strike="noStrike">
                          <a:solidFill>
                            <a:srgbClr val="000000"/>
                          </a:solidFill>
                          <a:effectLst/>
                          <a:latin typeface="ＭＳ Ｐ明朝" panose="02020600040205080304" pitchFamily="18" charset="-128"/>
                          <a:ea typeface="ＭＳ Ｐ明朝" panose="02020600040205080304" pitchFamily="18" charset="-128"/>
                        </a:rPr>
                        <a:t>9</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うつ病</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32,654,610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1.9%</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562182"/>
                  </a:ext>
                </a:extLst>
              </a:tr>
              <a:tr h="292420">
                <a:tc>
                  <a:txBody>
                    <a:bodyPr/>
                    <a:lstStyle/>
                    <a:p>
                      <a:pPr algn="ct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10</a:t>
                      </a:r>
                    </a:p>
                  </a:txBody>
                  <a:tcPr marL="5932" marR="5932"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700" b="0" i="0" u="none" strike="noStrike" dirty="0">
                          <a:solidFill>
                            <a:srgbClr val="000000"/>
                          </a:solidFill>
                          <a:effectLst/>
                          <a:latin typeface="ＭＳ Ｐ明朝" panose="02020600040205080304" pitchFamily="18" charset="-128"/>
                          <a:ea typeface="ＭＳ Ｐ明朝" panose="02020600040205080304" pitchFamily="18" charset="-128"/>
                        </a:rPr>
                        <a:t>肺がん</a:t>
                      </a:r>
                    </a:p>
                  </a:txBody>
                  <a:tcPr marL="33628"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28,769,390 </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700" b="0" i="0" u="none" strike="noStrike" dirty="0">
                          <a:solidFill>
                            <a:srgbClr val="000000"/>
                          </a:solidFill>
                          <a:effectLst/>
                          <a:latin typeface="ＭＳ Ｐ明朝" panose="02020600040205080304" pitchFamily="18" charset="-128"/>
                          <a:ea typeface="ＭＳ Ｐ明朝" panose="02020600040205080304" pitchFamily="18" charset="-128"/>
                        </a:rPr>
                        <a:t>1.7%</a:t>
                      </a:r>
                    </a:p>
                  </a:txBody>
                  <a:tcPr marL="5932" marR="33628" marT="59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0691359"/>
                  </a:ext>
                </a:extLst>
              </a:tr>
            </a:tbl>
          </a:graphicData>
        </a:graphic>
      </p:graphicFrame>
      <p:graphicFrame>
        <p:nvGraphicFramePr>
          <p:cNvPr id="25" name="グラフ 24">
            <a:extLst>
              <a:ext uri="{FF2B5EF4-FFF2-40B4-BE49-F238E27FC236}">
                <a16:creationId xmlns:a16="http://schemas.microsoft.com/office/drawing/2014/main" id="{FF7BFCD9-F0C1-4491-856C-563BCF7759A6}"/>
              </a:ext>
            </a:extLst>
          </p:cNvPr>
          <p:cNvGraphicFramePr>
            <a:graphicFrameLocks/>
          </p:cNvGraphicFramePr>
          <p:nvPr>
            <p:extLst>
              <p:ext uri="{D42A27DB-BD31-4B8C-83A1-F6EECF244321}">
                <p14:modId xmlns:p14="http://schemas.microsoft.com/office/powerpoint/2010/main" val="3184025998"/>
              </p:ext>
            </p:extLst>
          </p:nvPr>
        </p:nvGraphicFramePr>
        <p:xfrm>
          <a:off x="200973" y="7500392"/>
          <a:ext cx="6477143" cy="26481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表 25">
            <a:extLst>
              <a:ext uri="{FF2B5EF4-FFF2-40B4-BE49-F238E27FC236}">
                <a16:creationId xmlns:a16="http://schemas.microsoft.com/office/drawing/2014/main" id="{D7D943FA-5874-4F0A-8E0E-4C75DF510E36}"/>
              </a:ext>
            </a:extLst>
          </p:cNvPr>
          <p:cNvGraphicFramePr>
            <a:graphicFrameLocks noGrp="1"/>
          </p:cNvGraphicFramePr>
          <p:nvPr>
            <p:extLst>
              <p:ext uri="{D42A27DB-BD31-4B8C-83A1-F6EECF244321}">
                <p14:modId xmlns:p14="http://schemas.microsoft.com/office/powerpoint/2010/main" val="3988570555"/>
              </p:ext>
            </p:extLst>
          </p:nvPr>
        </p:nvGraphicFramePr>
        <p:xfrm>
          <a:off x="8172898" y="489874"/>
          <a:ext cx="6570000" cy="2425069"/>
        </p:xfrm>
        <a:graphic>
          <a:graphicData uri="http://schemas.openxmlformats.org/drawingml/2006/table">
            <a:tbl>
              <a:tblPr/>
              <a:tblGrid>
                <a:gridCol w="1241522">
                  <a:extLst>
                    <a:ext uri="{9D8B030D-6E8A-4147-A177-3AD203B41FA5}">
                      <a16:colId xmlns:a16="http://schemas.microsoft.com/office/drawing/2014/main" val="1306148135"/>
                    </a:ext>
                  </a:extLst>
                </a:gridCol>
                <a:gridCol w="5328478">
                  <a:extLst>
                    <a:ext uri="{9D8B030D-6E8A-4147-A177-3AD203B41FA5}">
                      <a16:colId xmlns:a16="http://schemas.microsoft.com/office/drawing/2014/main" val="20000"/>
                    </a:ext>
                  </a:extLst>
                </a:gridCol>
              </a:tblGrid>
              <a:tr h="2425069">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全体目標</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生活習慣病対策をはじめとする被保険者の健康増進により、医療費の適正化及び保険者の財政基盤強化が図られる。</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中長期目標</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代・</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代で脳血管疾患、虚血性心疾患を発症する人数を減らす。</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・メタボ該当者割合を男女共に</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％減少させる。</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年）に国保被保険者から新規透析患者が出ていない。</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・生活習慣病の外来医療費が上がり、入院医療費が減少する。</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代・</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代の健診受診率の向上。</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短期目標</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保健指導実施者のうち、</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Ⅱ</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度高血圧</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(160/100)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以上の割合が減少する。</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HbA1c7.0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以上の割合が減る。</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・健診有所見者の医療機関受診率が上がる。</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7" name="表 26">
            <a:extLst>
              <a:ext uri="{FF2B5EF4-FFF2-40B4-BE49-F238E27FC236}">
                <a16:creationId xmlns:a16="http://schemas.microsoft.com/office/drawing/2014/main" id="{29E5A501-0E53-48B4-8F8E-2C17EBAB62D5}"/>
              </a:ext>
            </a:extLst>
          </p:cNvPr>
          <p:cNvGraphicFramePr>
            <a:graphicFrameLocks noGrp="1"/>
          </p:cNvGraphicFramePr>
          <p:nvPr>
            <p:extLst>
              <p:ext uri="{D42A27DB-BD31-4B8C-83A1-F6EECF244321}">
                <p14:modId xmlns:p14="http://schemas.microsoft.com/office/powerpoint/2010/main" val="1983483004"/>
              </p:ext>
            </p:extLst>
          </p:nvPr>
        </p:nvGraphicFramePr>
        <p:xfrm>
          <a:off x="8173749" y="2932162"/>
          <a:ext cx="6569263" cy="7216401"/>
        </p:xfrm>
        <a:graphic>
          <a:graphicData uri="http://schemas.openxmlformats.org/drawingml/2006/table">
            <a:tbl>
              <a:tblPr/>
              <a:tblGrid>
                <a:gridCol w="1240671">
                  <a:extLst>
                    <a:ext uri="{9D8B030D-6E8A-4147-A177-3AD203B41FA5}">
                      <a16:colId xmlns:a16="http://schemas.microsoft.com/office/drawing/2014/main" val="1306148135"/>
                    </a:ext>
                  </a:extLst>
                </a:gridCol>
                <a:gridCol w="1073689">
                  <a:extLst>
                    <a:ext uri="{9D8B030D-6E8A-4147-A177-3AD203B41FA5}">
                      <a16:colId xmlns:a16="http://schemas.microsoft.com/office/drawing/2014/main" val="20000"/>
                    </a:ext>
                  </a:extLst>
                </a:gridCol>
                <a:gridCol w="1073689">
                  <a:extLst>
                    <a:ext uri="{9D8B030D-6E8A-4147-A177-3AD203B41FA5}">
                      <a16:colId xmlns:a16="http://schemas.microsoft.com/office/drawing/2014/main" val="1614910224"/>
                    </a:ext>
                  </a:extLst>
                </a:gridCol>
                <a:gridCol w="1073689">
                  <a:extLst>
                    <a:ext uri="{9D8B030D-6E8A-4147-A177-3AD203B41FA5}">
                      <a16:colId xmlns:a16="http://schemas.microsoft.com/office/drawing/2014/main" val="3765973275"/>
                    </a:ext>
                  </a:extLst>
                </a:gridCol>
                <a:gridCol w="2107525">
                  <a:extLst>
                    <a:ext uri="{9D8B030D-6E8A-4147-A177-3AD203B41FA5}">
                      <a16:colId xmlns:a16="http://schemas.microsoft.com/office/drawing/2014/main" val="119199864"/>
                    </a:ext>
                  </a:extLst>
                </a:gridCol>
              </a:tblGrid>
              <a:tr h="466922">
                <a:tc rowSpan="2">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評価指標</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rowSpan="2">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計画策定時実績</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2017</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(H29)</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gridSpan="2">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実績</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kumimoji="1" lang="ja-JP" altLang="en-US"/>
                    </a:p>
                  </a:txBody>
                  <a:tcPr/>
                </a:tc>
                <a:tc rowSpan="2">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考察</a:t>
                      </a:r>
                    </a:p>
                    <a:p>
                      <a:pPr algn="ctr" rtl="0" fontAlgn="ct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成功･未達要因</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extLst>
                  <a:ext uri="{0D108BD9-81ED-4DB2-BD59-A6C34878D82A}">
                    <a16:rowId xmlns:a16="http://schemas.microsoft.com/office/drawing/2014/main" val="10000"/>
                  </a:ext>
                </a:extLst>
              </a:tr>
              <a:tr h="644872">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中間評価時点</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(R2)</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現状値</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rtl="0"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7DEE8"/>
                    </a:solidFill>
                  </a:tcPr>
                </a:tc>
                <a:tc vMerge="1">
                  <a:txBody>
                    <a:bodyPr/>
                    <a:lstStyle/>
                    <a:p>
                      <a:pPr algn="ctr" rtl="0"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96770"/>
                  </a:ext>
                </a:extLst>
              </a:tr>
              <a:tr h="1379018">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メタボ該当者割合</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男性</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40-64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34.9%</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65-74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36.7%</a:t>
                      </a: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女性</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40-64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10.2%</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65-74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13.8%</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男性</a:t>
                      </a:r>
                      <a:endPar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40-64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33.9%</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65-74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40.0%</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女性</a:t>
                      </a:r>
                      <a:endPar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40-64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12.6%</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65-74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16.2%</a:t>
                      </a:r>
                      <a:endPar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男性</a:t>
                      </a:r>
                      <a:endPar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40-64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31.8%</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65-74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40.6%</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女性</a:t>
                      </a:r>
                      <a:endPar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40-64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10.3%</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65-74</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歳：</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15.8%</a:t>
                      </a:r>
                      <a:endPar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　メタボ該当者割合は増加傾向にあり、目標値を達成できなかった。要因として、計画期間中は新型コロナウイルス感染症が流行し、外出制限や生活様式の変化等があり、健診結果説明会や地区での健康教育を実施出来なかったことが一因と考える。</a:t>
                      </a:r>
                      <a:endParaRPr kumimoji="1" lang="en-US" altLang="ja-JP" sz="900" b="0" dirty="0">
                        <a:solidFill>
                          <a:schemeClr val="tx1"/>
                        </a:solidFill>
                        <a:latin typeface="ＭＳ 明朝" panose="02020609040205080304" pitchFamily="17" charset="-128"/>
                        <a:ea typeface="ＭＳ 明朝" panose="02020609040205080304" pitchFamily="17" charset="-128"/>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1342">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0" i="0" u="none" strike="noStrike" dirty="0">
                          <a:solidFill>
                            <a:schemeClr val="tx1"/>
                          </a:solidFill>
                          <a:effectLst/>
                          <a:latin typeface="ＭＳ 明朝" panose="02020609040205080304" pitchFamily="17" charset="-128"/>
                          <a:ea typeface="ＭＳ 明朝" panose="02020609040205080304" pitchFamily="17" charset="-128"/>
                        </a:rPr>
                        <a:t>虚血性心疾患発症人数</a:t>
                      </a:r>
                      <a:endParaRPr lang="en-US" altLang="zh-CN"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zh-CN" sz="900" b="0" i="0" u="none" strike="noStrike" dirty="0">
                          <a:solidFill>
                            <a:schemeClr val="tx1"/>
                          </a:solidFill>
                          <a:effectLst/>
                          <a:latin typeface="ＭＳ 明朝" panose="02020609040205080304" pitchFamily="17" charset="-128"/>
                          <a:ea typeface="ＭＳ 明朝" panose="02020609040205080304" pitchFamily="17" charset="-128"/>
                        </a:rPr>
                        <a:t>65</a:t>
                      </a:r>
                      <a:r>
                        <a:rPr lang="zh-CN" altLang="en-US" sz="900" b="0" i="0" u="none" strike="noStrike" dirty="0">
                          <a:solidFill>
                            <a:schemeClr val="tx1"/>
                          </a:solidFill>
                          <a:effectLst/>
                          <a:latin typeface="ＭＳ 明朝" panose="02020609040205080304" pitchFamily="17" charset="-128"/>
                          <a:ea typeface="ＭＳ 明朝" panose="02020609040205080304" pitchFamily="17" charset="-128"/>
                        </a:rPr>
                        <a:t>歳以下）</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　　　　</a:t>
                      </a: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3</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10</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計画策定時より、虚血性心疾患を発症した人数は増加した。発症した者の特定健診受診状況を確認すると、全員未受診であった。健診を受診しないと、自分の体を状態を確認する機会がなく、町からも受診勧奨を行えない。</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若い年代、働き盛りの年代での発症を予防するため、</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代への受診勧奨の強化が必要である。</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08328">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0" i="0" u="none" strike="noStrike" dirty="0">
                          <a:solidFill>
                            <a:schemeClr val="tx1"/>
                          </a:solidFill>
                          <a:effectLst/>
                          <a:latin typeface="ＭＳ 明朝" panose="02020609040205080304" pitchFamily="17" charset="-128"/>
                          <a:ea typeface="ＭＳ 明朝" panose="02020609040205080304" pitchFamily="17" charset="-128"/>
                        </a:rPr>
                        <a:t>脳血管疾患発症人数</a:t>
                      </a:r>
                      <a:endParaRPr lang="en-US" altLang="zh-CN"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zh-CN"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zh-CN" sz="900" b="0" i="0" u="none" strike="noStrike" dirty="0">
                          <a:solidFill>
                            <a:schemeClr val="tx1"/>
                          </a:solidFill>
                          <a:effectLst/>
                          <a:latin typeface="ＭＳ 明朝" panose="02020609040205080304" pitchFamily="17" charset="-128"/>
                          <a:ea typeface="ＭＳ 明朝" panose="02020609040205080304" pitchFamily="17" charset="-128"/>
                        </a:rPr>
                        <a:t>65</a:t>
                      </a:r>
                      <a:r>
                        <a:rPr lang="zh-CN" altLang="en-US" sz="900" b="0" i="0" u="none" strike="noStrike" dirty="0">
                          <a:solidFill>
                            <a:schemeClr val="tx1"/>
                          </a:solidFill>
                          <a:effectLst/>
                          <a:latin typeface="ＭＳ 明朝" panose="02020609040205080304" pitchFamily="17" charset="-128"/>
                          <a:ea typeface="ＭＳ 明朝" panose="02020609040205080304" pitchFamily="17" charset="-128"/>
                        </a:rPr>
                        <a:t>歳以下）</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2</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計画策定時より、脳血管疾患を発症した人数は減少した。健診後の有所見者へのフォロー事業（医療機関受診勧奨）も一因と考える。虚血性心疾患の発症者と同様に、発症した方は健診未受診であった。</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若い年代、働き盛りの年代での発症を予防するため、</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代への受診勧奨の強化が必要である。</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3480834"/>
                  </a:ext>
                </a:extLst>
              </a:tr>
              <a:tr h="1545919">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新規透析者</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3</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1</a:t>
                      </a:r>
                      <a:r>
                        <a:rPr kumimoji="1" lang="ja-JP" altLang="en-US" sz="9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人</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92814" rtl="0" eaLnBrk="1" latinLnBrk="0" hangingPunct="1">
                        <a:defRPr kumimoji="1" sz="2700" kern="1200">
                          <a:solidFill>
                            <a:schemeClr val="tx1"/>
                          </a:solidFill>
                          <a:latin typeface="Century Schoolbook"/>
                        </a:defRPr>
                      </a:lvl1pPr>
                      <a:lvl2pPr marL="696407" algn="l" defTabSz="1392814" rtl="0" eaLnBrk="1" latinLnBrk="0" hangingPunct="1">
                        <a:defRPr kumimoji="1" sz="2700" kern="1200">
                          <a:solidFill>
                            <a:schemeClr val="tx1"/>
                          </a:solidFill>
                          <a:latin typeface="Century Schoolbook"/>
                        </a:defRPr>
                      </a:lvl2pPr>
                      <a:lvl3pPr marL="1392814" algn="l" defTabSz="1392814" rtl="0" eaLnBrk="1" latinLnBrk="0" hangingPunct="1">
                        <a:defRPr kumimoji="1" sz="2700" kern="1200">
                          <a:solidFill>
                            <a:schemeClr val="tx1"/>
                          </a:solidFill>
                          <a:latin typeface="Century Schoolbook"/>
                        </a:defRPr>
                      </a:lvl3pPr>
                      <a:lvl4pPr marL="2089221" algn="l" defTabSz="1392814" rtl="0" eaLnBrk="1" latinLnBrk="0" hangingPunct="1">
                        <a:defRPr kumimoji="1" sz="2700" kern="1200">
                          <a:solidFill>
                            <a:schemeClr val="tx1"/>
                          </a:solidFill>
                          <a:latin typeface="Century Schoolbook"/>
                        </a:defRPr>
                      </a:lvl4pPr>
                      <a:lvl5pPr marL="2785628" algn="l" defTabSz="1392814" rtl="0" eaLnBrk="1" latinLnBrk="0" hangingPunct="1">
                        <a:defRPr kumimoji="1" sz="2700" kern="1200">
                          <a:solidFill>
                            <a:schemeClr val="tx1"/>
                          </a:solidFill>
                          <a:latin typeface="Century Schoolbook"/>
                        </a:defRPr>
                      </a:lvl5pPr>
                      <a:lvl6pPr marL="3482035" algn="l" defTabSz="1392814" rtl="0" eaLnBrk="1" latinLnBrk="0" hangingPunct="1">
                        <a:defRPr kumimoji="1" sz="2700" kern="1200">
                          <a:solidFill>
                            <a:schemeClr val="tx1"/>
                          </a:solidFill>
                          <a:latin typeface="Century Schoolbook"/>
                        </a:defRPr>
                      </a:lvl6pPr>
                      <a:lvl7pPr marL="4178442" algn="l" defTabSz="1392814" rtl="0" eaLnBrk="1" latinLnBrk="0" hangingPunct="1">
                        <a:defRPr kumimoji="1" sz="2700" kern="1200">
                          <a:solidFill>
                            <a:schemeClr val="tx1"/>
                          </a:solidFill>
                          <a:latin typeface="Century Schoolbook"/>
                        </a:defRPr>
                      </a:lvl7pPr>
                      <a:lvl8pPr marL="4874849" algn="l" defTabSz="1392814" rtl="0" eaLnBrk="1" latinLnBrk="0" hangingPunct="1">
                        <a:defRPr kumimoji="1" sz="2700" kern="1200">
                          <a:solidFill>
                            <a:schemeClr val="tx1"/>
                          </a:solidFill>
                          <a:latin typeface="Century Schoolbook"/>
                        </a:defRPr>
                      </a:lvl8pPr>
                      <a:lvl9pPr marL="5571256" algn="l" defTabSz="1392814" rtl="0" eaLnBrk="1" latinLnBrk="0" hangingPunct="1">
                        <a:defRPr kumimoji="1" sz="2700" kern="1200">
                          <a:solidFill>
                            <a:schemeClr val="tx1"/>
                          </a:solidFill>
                          <a:latin typeface="Century Schoolbook"/>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新規透析者の状況を見ると、国保に切り替わった後に透析開始となっていた。町国保からは新規透析患者は出ていない状況。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今後も国保被保険者からは新規透析患者を出さないように糖尿病性腎症重症化予防事業、健診受診後の有所見者フォロー事業を継続し、未治療者への受診勧奨を行っていく。</a:t>
                      </a:r>
                    </a:p>
                  </a:txBody>
                  <a:tcPr marL="35958" marR="35958" marT="17980" marB="1798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359366"/>
                  </a:ext>
                </a:extLst>
              </a:tr>
            </a:tbl>
          </a:graphicData>
        </a:graphic>
      </p:graphicFrame>
      <p:sp>
        <p:nvSpPr>
          <p:cNvPr id="28" name="正方形/長方形 27">
            <a:extLst>
              <a:ext uri="{FF2B5EF4-FFF2-40B4-BE49-F238E27FC236}">
                <a16:creationId xmlns:a16="http://schemas.microsoft.com/office/drawing/2014/main" id="{563105D8-4C26-4163-9C7B-16941D7D8778}"/>
              </a:ext>
            </a:extLst>
          </p:cNvPr>
          <p:cNvSpPr/>
          <p:nvPr/>
        </p:nvSpPr>
        <p:spPr>
          <a:xfrm>
            <a:off x="8172898" y="98079"/>
            <a:ext cx="2442489" cy="3603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ＭＳ 明朝" panose="02020609040205080304" pitchFamily="17" charset="-128"/>
                <a:ea typeface="ＭＳ 明朝" panose="02020609040205080304" pitchFamily="17" charset="-128"/>
              </a:rPr>
              <a:t>前期計画の評価と考察</a:t>
            </a:r>
            <a:endParaRPr lang="en-US" altLang="ja-JP" sz="1200" b="1"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391128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alpha val="85000"/>
          </a:schemeClr>
        </a:solidFill>
        <a:ln>
          <a:solidFill>
            <a:schemeClr val="bg1">
              <a:lumMod val="85000"/>
            </a:schemeClr>
          </a:solidFill>
        </a:ln>
      </a:spPr>
      <a:bodyPr rtlCol="0" anchor="ctr"/>
      <a:lstStyle>
        <a:defPPr algn="ctr">
          <a:defRPr sz="1200" dirty="0" smtClean="0">
            <a:solidFill>
              <a:schemeClr val="tx1">
                <a:lumMod val="65000"/>
                <a:lumOff val="35000"/>
              </a:schemeClr>
            </a:solidFill>
            <a:latin typeface="ＭＳ 明朝" pitchFamily="17" charset="-128"/>
            <a:ea typeface="ＭＳ 明朝" pitchFamily="17"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